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theme/themeOverride7.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59" r:id="rId2"/>
    <p:sldId id="257" r:id="rId3"/>
    <p:sldId id="382" r:id="rId4"/>
    <p:sldId id="356" r:id="rId5"/>
    <p:sldId id="360" r:id="rId6"/>
    <p:sldId id="383" r:id="rId7"/>
    <p:sldId id="359" r:id="rId8"/>
    <p:sldId id="358" r:id="rId9"/>
    <p:sldId id="366" r:id="rId10"/>
    <p:sldId id="376" r:id="rId11"/>
    <p:sldId id="381" r:id="rId12"/>
    <p:sldId id="380" r:id="rId13"/>
    <p:sldId id="378" r:id="rId14"/>
    <p:sldId id="377" r:id="rId15"/>
    <p:sldId id="379" r:id="rId16"/>
    <p:sldId id="368" r:id="rId17"/>
    <p:sldId id="367" r:id="rId18"/>
    <p:sldId id="385" r:id="rId19"/>
    <p:sldId id="357" r:id="rId20"/>
    <p:sldId id="371" r:id="rId21"/>
    <p:sldId id="374" r:id="rId22"/>
    <p:sldId id="370" r:id="rId23"/>
    <p:sldId id="372" r:id="rId24"/>
    <p:sldId id="373" r:id="rId25"/>
    <p:sldId id="375" r:id="rId26"/>
    <p:sldId id="369" r:id="rId27"/>
    <p:sldId id="325" r:id="rId28"/>
    <p:sldId id="384" r:id="rId29"/>
  </p:sldIdLst>
  <p:sldSz cx="12192000" cy="6858000"/>
  <p:notesSz cx="7099300" cy="102346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649236CA-E2A5-4622-ACC3-40E37D4127C5}">
          <p14:sldIdLst>
            <p14:sldId id="259"/>
            <p14:sldId id="257"/>
            <p14:sldId id="382"/>
            <p14:sldId id="356"/>
            <p14:sldId id="360"/>
            <p14:sldId id="383"/>
            <p14:sldId id="359"/>
            <p14:sldId id="358"/>
            <p14:sldId id="366"/>
            <p14:sldId id="376"/>
            <p14:sldId id="381"/>
            <p14:sldId id="380"/>
            <p14:sldId id="378"/>
            <p14:sldId id="377"/>
            <p14:sldId id="379"/>
            <p14:sldId id="368"/>
            <p14:sldId id="367"/>
            <p14:sldId id="385"/>
            <p14:sldId id="357"/>
            <p14:sldId id="371"/>
            <p14:sldId id="374"/>
            <p14:sldId id="370"/>
            <p14:sldId id="372"/>
            <p14:sldId id="373"/>
            <p14:sldId id="375"/>
          </p14:sldIdLst>
        </p14:section>
        <p14:section name="Abschnitt ohne Titel" id="{AE5A2785-A66F-4F30-A639-058466FC4FA1}">
          <p14:sldIdLst>
            <p14:sldId id="369"/>
            <p14:sldId id="325"/>
            <p14:sldId id="384"/>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223" userDrawn="1">
          <p15:clr>
            <a:srgbClr val="A4A3A4"/>
          </p15:clr>
        </p15:guide>
        <p15:guide id="2" pos="2236"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ert Wasser" initials="RW" lastIdx="13"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8D20"/>
    <a:srgbClr val="649E4E"/>
    <a:srgbClr val="0197CD"/>
    <a:srgbClr val="EE810A"/>
    <a:srgbClr val="009FD0"/>
    <a:srgbClr val="009900"/>
    <a:srgbClr val="003300"/>
    <a:srgbClr val="616264"/>
    <a:srgbClr val="F89D4B"/>
    <a:srgbClr val="4949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Designformatvorlage 1 - Akz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6370" autoAdjust="0"/>
  </p:normalViewPr>
  <p:slideViewPr>
    <p:cSldViewPr snapToGrid="0">
      <p:cViewPr varScale="1">
        <p:scale>
          <a:sx n="110" d="100"/>
          <a:sy n="110" d="100"/>
        </p:scale>
        <p:origin x="492" y="96"/>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79" d="100"/>
          <a:sy n="79" d="100"/>
        </p:scale>
        <p:origin x="3966" y="108"/>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DLINK-E66EE9\Energethik\1%20Kunde\160004%20GHO_Gro&#223;e%20Hokamp%20Ostbevern\160527Vergleich%20W&#228;rmepreiseOStbevern_DK.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de-DE" sz="3360" b="0" i="0" u="none" strike="noStrike" kern="1200" spc="0" baseline="0">
                <a:solidFill>
                  <a:srgbClr val="5C8D20"/>
                </a:solidFill>
                <a:latin typeface="+mn-lt"/>
                <a:ea typeface="+mn-ea"/>
                <a:cs typeface="+mn-cs"/>
              </a:defRPr>
            </a:pPr>
            <a:r>
              <a:rPr lang="de-DE"/>
              <a:t>Heizkostenvergleich regenerative Nahwärme</a:t>
            </a:r>
          </a:p>
          <a:p>
            <a:pPr>
              <a:defRPr/>
            </a:pPr>
            <a:endParaRPr lang="de-DE"/>
          </a:p>
        </c:rich>
      </c:tx>
      <c:layout>
        <c:manualLayout>
          <c:xMode val="edge"/>
          <c:yMode val="edge"/>
          <c:x val="0.22291211176408349"/>
          <c:y val="2.5269048009097853E-2"/>
        </c:manualLayout>
      </c:layout>
      <c:overlay val="0"/>
      <c:spPr>
        <a:noFill/>
        <a:ln>
          <a:noFill/>
        </a:ln>
        <a:effectLst/>
      </c:spPr>
      <c:txPr>
        <a:bodyPr rot="0" spcFirstLastPara="1" vertOverflow="ellipsis" vert="horz" wrap="square" anchor="ctr" anchorCtr="1"/>
        <a:lstStyle/>
        <a:p>
          <a:pPr>
            <a:defRPr lang="de-DE" sz="3360" b="0" i="0" u="none" strike="noStrike" kern="1200" spc="0" baseline="0">
              <a:solidFill>
                <a:srgbClr val="5C8D20"/>
              </a:solidFill>
              <a:latin typeface="+mn-lt"/>
              <a:ea typeface="+mn-ea"/>
              <a:cs typeface="+mn-cs"/>
            </a:defRPr>
          </a:pPr>
          <a:endParaRPr lang="de-DE"/>
        </a:p>
      </c:txPr>
    </c:title>
    <c:autoTitleDeleted val="0"/>
    <c:plotArea>
      <c:layout>
        <c:manualLayout>
          <c:layoutTarget val="inner"/>
          <c:xMode val="edge"/>
          <c:yMode val="edge"/>
          <c:x val="0.11703054796611136"/>
          <c:y val="0.30724354107952873"/>
          <c:w val="0.90771505210200376"/>
          <c:h val="0.48510773067331669"/>
        </c:manualLayout>
      </c:layout>
      <c:barChart>
        <c:barDir val="col"/>
        <c:grouping val="stacked"/>
        <c:varyColors val="0"/>
        <c:ser>
          <c:idx val="1"/>
          <c:order val="0"/>
          <c:tx>
            <c:strRef>
              <c:f>Tabelle1!$A$18</c:f>
              <c:strCache>
                <c:ptCount val="1"/>
                <c:pt idx="0">
                  <c:v>Jährliche Fixkosten</c:v>
                </c:pt>
              </c:strCache>
            </c:strRef>
          </c:tx>
          <c:spPr>
            <a:solidFill>
              <a:schemeClr val="accent2"/>
            </a:solidFill>
            <a:ln>
              <a:noFill/>
            </a:ln>
            <a:effectLst/>
          </c:spPr>
          <c:invertIfNegative val="0"/>
          <c:cat>
            <c:strRef>
              <c:f>Tabelle1!$C$3:$F$3</c:f>
              <c:strCache>
                <c:ptCount val="4"/>
                <c:pt idx="0">
                  <c:v>Nahwärme GHO</c:v>
                </c:pt>
                <c:pt idx="1">
                  <c:v>Nahwärme ETO</c:v>
                </c:pt>
                <c:pt idx="2">
                  <c:v>Brennwert + Solar</c:v>
                </c:pt>
                <c:pt idx="3">
                  <c:v>Holzpellets</c:v>
                </c:pt>
              </c:strCache>
            </c:strRef>
          </c:cat>
          <c:val>
            <c:numRef>
              <c:f>Tabelle1!$C$18:$F$18</c:f>
              <c:numCache>
                <c:formatCode>0</c:formatCode>
                <c:ptCount val="4"/>
                <c:pt idx="0">
                  <c:v>595.46</c:v>
                </c:pt>
                <c:pt idx="1">
                  <c:v>945.61</c:v>
                </c:pt>
                <c:pt idx="2">
                  <c:v>1263.1599999999999</c:v>
                </c:pt>
                <c:pt idx="3">
                  <c:v>1664</c:v>
                </c:pt>
              </c:numCache>
            </c:numRef>
          </c:val>
          <c:extLst xmlns:c16r2="http://schemas.microsoft.com/office/drawing/2015/06/chart">
            <c:ext xmlns:c16="http://schemas.microsoft.com/office/drawing/2014/chart" uri="{C3380CC4-5D6E-409C-BE32-E72D297353CC}">
              <c16:uniqueId val="{00000001-D02E-4A85-B481-FBDDCDFF7CE9}"/>
            </c:ext>
          </c:extLst>
        </c:ser>
        <c:ser>
          <c:idx val="0"/>
          <c:order val="1"/>
          <c:tx>
            <c:strRef>
              <c:f>Tabelle1!$A$19</c:f>
              <c:strCache>
                <c:ptCount val="1"/>
                <c:pt idx="0">
                  <c:v>Jährliche Wärmekosten</c:v>
                </c:pt>
              </c:strCache>
            </c:strRef>
          </c:tx>
          <c:spPr>
            <a:solidFill>
              <a:schemeClr val="accent1"/>
            </a:solidFill>
            <a:ln>
              <a:noFill/>
            </a:ln>
            <a:effectLst/>
          </c:spPr>
          <c:invertIfNegative val="0"/>
          <c:cat>
            <c:strRef>
              <c:f>Tabelle1!$C$3:$F$3</c:f>
              <c:strCache>
                <c:ptCount val="4"/>
                <c:pt idx="0">
                  <c:v>Nahwärme GHO</c:v>
                </c:pt>
                <c:pt idx="1">
                  <c:v>Nahwärme ETO</c:v>
                </c:pt>
                <c:pt idx="2">
                  <c:v>Brennwert + Solar</c:v>
                </c:pt>
                <c:pt idx="3">
                  <c:v>Holzpellets</c:v>
                </c:pt>
              </c:strCache>
            </c:strRef>
          </c:cat>
          <c:val>
            <c:numRef>
              <c:f>Tabelle1!$C$19:$F$19</c:f>
              <c:numCache>
                <c:formatCode>0</c:formatCode>
                <c:ptCount val="4"/>
                <c:pt idx="0">
                  <c:v>1200</c:v>
                </c:pt>
                <c:pt idx="1">
                  <c:v>1612.5</c:v>
                </c:pt>
                <c:pt idx="2">
                  <c:v>1375.0000000000005</c:v>
                </c:pt>
                <c:pt idx="3">
                  <c:v>1585.2941176470592</c:v>
                </c:pt>
              </c:numCache>
            </c:numRef>
          </c:val>
          <c:extLst xmlns:c16r2="http://schemas.microsoft.com/office/drawing/2015/06/chart">
            <c:ext xmlns:c16="http://schemas.microsoft.com/office/drawing/2014/chart" uri="{C3380CC4-5D6E-409C-BE32-E72D297353CC}">
              <c16:uniqueId val="{00000000-D02E-4A85-B481-FBDDCDFF7CE9}"/>
            </c:ext>
          </c:extLst>
        </c:ser>
        <c:dLbls>
          <c:showLegendKey val="0"/>
          <c:showVal val="0"/>
          <c:showCatName val="0"/>
          <c:showSerName val="0"/>
          <c:showPercent val="0"/>
          <c:showBubbleSize val="0"/>
        </c:dLbls>
        <c:gapWidth val="150"/>
        <c:overlap val="100"/>
        <c:axId val="201473808"/>
        <c:axId val="201474200"/>
      </c:barChart>
      <c:catAx>
        <c:axId val="201473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de-DE" sz="2800" b="0" i="0" u="none" strike="noStrike" kern="1200" baseline="0">
                <a:solidFill>
                  <a:srgbClr val="5C8D20"/>
                </a:solidFill>
                <a:latin typeface="+mn-lt"/>
                <a:ea typeface="+mn-ea"/>
                <a:cs typeface="+mn-cs"/>
              </a:defRPr>
            </a:pPr>
            <a:endParaRPr lang="de-DE"/>
          </a:p>
        </c:txPr>
        <c:crossAx val="201474200"/>
        <c:crosses val="autoZero"/>
        <c:auto val="1"/>
        <c:lblAlgn val="ctr"/>
        <c:lblOffset val="100"/>
        <c:noMultiLvlLbl val="0"/>
      </c:catAx>
      <c:valAx>
        <c:axId val="201474200"/>
        <c:scaling>
          <c:orientation val="minMax"/>
        </c:scaling>
        <c:delete val="0"/>
        <c:axPos val="l"/>
        <c:majorGridlines>
          <c:spPr>
            <a:ln w="9525" cap="flat" cmpd="sng" algn="ctr">
              <a:solidFill>
                <a:schemeClr val="tx1">
                  <a:lumMod val="15000"/>
                  <a:lumOff val="85000"/>
                </a:schemeClr>
              </a:solidFill>
              <a:round/>
            </a:ln>
            <a:effectLst/>
          </c:spPr>
        </c:majorGridlines>
        <c:numFmt formatCode="#,##0\ &quot;€&quot;" sourceLinked="0"/>
        <c:majorTickMark val="none"/>
        <c:minorTickMark val="none"/>
        <c:tickLblPos val="nextTo"/>
        <c:spPr>
          <a:noFill/>
          <a:ln>
            <a:noFill/>
          </a:ln>
          <a:effectLst/>
        </c:spPr>
        <c:txPr>
          <a:bodyPr rot="-60000000" spcFirstLastPara="1" vertOverflow="ellipsis" vert="horz" wrap="square" anchor="ctr" anchorCtr="1"/>
          <a:lstStyle/>
          <a:p>
            <a:pPr>
              <a:defRPr lang="de-DE" sz="2800" b="0" i="0" u="none" strike="noStrike" kern="1200" baseline="0">
                <a:solidFill>
                  <a:srgbClr val="5C8D20"/>
                </a:solidFill>
                <a:latin typeface="+mn-lt"/>
                <a:ea typeface="+mn-ea"/>
                <a:cs typeface="+mn-cs"/>
              </a:defRPr>
            </a:pPr>
            <a:endParaRPr lang="de-DE"/>
          </a:p>
        </c:txPr>
        <c:crossAx val="201473808"/>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lang="de-DE" sz="2800" b="0" i="0" u="none" strike="noStrike" kern="1200" baseline="0">
                <a:solidFill>
                  <a:srgbClr val="5C8D20"/>
                </a:solidFill>
                <a:latin typeface="+mn-lt"/>
                <a:ea typeface="+mn-ea"/>
                <a:cs typeface="+mn-cs"/>
              </a:defRPr>
            </a:pPr>
            <a:endParaRPr lang="de-DE"/>
          </a:p>
        </c:txPr>
      </c:legendEntry>
      <c:legendEntry>
        <c:idx val="1"/>
        <c:txPr>
          <a:bodyPr rot="0" spcFirstLastPara="1" vertOverflow="ellipsis" vert="horz" wrap="square" anchor="ctr" anchorCtr="1"/>
          <a:lstStyle/>
          <a:p>
            <a:pPr>
              <a:defRPr lang="de-DE" sz="2800" b="0" i="0" u="none" strike="noStrike" kern="1200" baseline="0">
                <a:solidFill>
                  <a:srgbClr val="5C8D20"/>
                </a:solidFill>
                <a:latin typeface="+mn-lt"/>
                <a:ea typeface="+mn-ea"/>
                <a:cs typeface="+mn-cs"/>
              </a:defRPr>
            </a:pPr>
            <a:endParaRPr lang="de-DE"/>
          </a:p>
        </c:txPr>
      </c:legendEntry>
      <c:layout>
        <c:manualLayout>
          <c:xMode val="edge"/>
          <c:yMode val="edge"/>
          <c:x val="8.0300621762938978E-2"/>
          <c:y val="0.22836205927659547"/>
          <c:w val="0.87707536557930255"/>
          <c:h val="9.3216446181003193E-2"/>
        </c:manualLayout>
      </c:layout>
      <c:overlay val="0"/>
      <c:spPr>
        <a:noFill/>
        <a:ln>
          <a:noFill/>
        </a:ln>
        <a:effectLst/>
      </c:spPr>
      <c:txPr>
        <a:bodyPr rot="0" spcFirstLastPara="1" vertOverflow="ellipsis" vert="horz" wrap="square" anchor="ctr" anchorCtr="1"/>
        <a:lstStyle/>
        <a:p>
          <a:pPr>
            <a:defRPr lang="de-DE" sz="2800" b="0" i="0" u="none" strike="noStrike" kern="1200" baseline="0">
              <a:solidFill>
                <a:srgbClr val="5C8D20"/>
              </a:solidFill>
              <a:latin typeface="+mn-lt"/>
              <a:ea typeface="+mn-ea"/>
              <a:cs typeface="+mn-cs"/>
            </a:defRPr>
          </a:pPr>
          <a:endParaRPr lang="de-DE"/>
        </a:p>
      </c:txPr>
    </c:legend>
    <c:plotVisOnly val="1"/>
    <c:dispBlanksAs val="gap"/>
    <c:showDLblsOverMax val="0"/>
  </c:chart>
  <c:spPr>
    <a:noFill/>
    <a:ln>
      <a:noFill/>
    </a:ln>
    <a:effectLst/>
  </c:spPr>
  <c:txPr>
    <a:bodyPr/>
    <a:lstStyle/>
    <a:p>
      <a:pPr>
        <a:defRPr lang="de-DE" sz="2800" b="0" i="0" u="none" strike="noStrike" kern="1200" baseline="0">
          <a:solidFill>
            <a:srgbClr val="5C8D20"/>
          </a:solidFill>
          <a:latin typeface="+mn-lt"/>
          <a:ea typeface="+mn-ea"/>
          <a:cs typeface="+mn-cs"/>
        </a:defRPr>
      </a:pPr>
      <a:endParaRPr lang="de-DE"/>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png"/><Relationship Id="rId5" Type="http://schemas.openxmlformats.org/officeDocument/2006/relationships/image" Target="../media/image25.png"/><Relationship Id="rId4" Type="http://schemas.openxmlformats.org/officeDocument/2006/relationships/image" Target="../media/image2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03A5A7-5A6B-4287-993B-D9D3AEAEE156}" type="doc">
      <dgm:prSet loTypeId="urn:microsoft.com/office/officeart/2005/8/layout/hProcess10" loCatId="process" qsTypeId="urn:microsoft.com/office/officeart/2005/8/quickstyle/simple1" qsCatId="simple" csTypeId="urn:microsoft.com/office/officeart/2005/8/colors/accent1_2" csCatId="accent1" phldr="1"/>
      <dgm:spPr/>
      <dgm:t>
        <a:bodyPr/>
        <a:lstStyle/>
        <a:p>
          <a:endParaRPr lang="de-DE"/>
        </a:p>
      </dgm:t>
    </dgm:pt>
    <dgm:pt modelId="{23D0D60E-12B6-43B7-AF92-03CF6482581C}">
      <dgm:prSet/>
      <dgm:spPr>
        <a:solidFill>
          <a:srgbClr val="0197CD">
            <a:alpha val="80000"/>
          </a:srgbClr>
        </a:solidFill>
      </dgm:spPr>
      <dgm:t>
        <a:bodyPr/>
        <a:lstStyle/>
        <a:p>
          <a:r>
            <a:rPr lang="de-DE" dirty="0"/>
            <a:t>Baumaßnahme</a:t>
          </a:r>
        </a:p>
      </dgm:t>
    </dgm:pt>
    <dgm:pt modelId="{675DD06E-509A-4C31-A85B-31102D67A2FE}" type="sibTrans" cxnId="{CAB16F01-1B33-4ADD-B2A2-63D667148417}">
      <dgm:prSet/>
      <dgm:spPr/>
      <dgm:t>
        <a:bodyPr/>
        <a:lstStyle/>
        <a:p>
          <a:endParaRPr lang="de-DE"/>
        </a:p>
      </dgm:t>
    </dgm:pt>
    <dgm:pt modelId="{3EC7CB73-6E18-4BEF-8B1B-E5CD3F8FA470}" type="parTrans" cxnId="{CAB16F01-1B33-4ADD-B2A2-63D667148417}">
      <dgm:prSet/>
      <dgm:spPr/>
      <dgm:t>
        <a:bodyPr/>
        <a:lstStyle/>
        <a:p>
          <a:endParaRPr lang="de-DE"/>
        </a:p>
      </dgm:t>
    </dgm:pt>
    <dgm:pt modelId="{0C238049-E7F8-4602-8BDF-44F1E5CD587F}">
      <dgm:prSet custT="1"/>
      <dgm:spPr>
        <a:solidFill>
          <a:srgbClr val="EE810A">
            <a:alpha val="80000"/>
          </a:srgbClr>
        </a:solidFill>
      </dgm:spPr>
      <dgm:t>
        <a:bodyPr/>
        <a:lstStyle/>
        <a:p>
          <a:r>
            <a:rPr lang="de-DE" sz="1400" dirty="0"/>
            <a:t>Abschluss</a:t>
          </a:r>
        </a:p>
        <a:p>
          <a:r>
            <a:rPr lang="de-DE" sz="1400" dirty="0"/>
            <a:t>Wärme-lieferungs-verträge</a:t>
          </a:r>
        </a:p>
      </dgm:t>
    </dgm:pt>
    <dgm:pt modelId="{7B2B0784-4F35-4501-BFB8-15FEC3E2D5DD}" type="sibTrans" cxnId="{32A10B6C-82E3-4EDE-98BC-1AC9072539C2}">
      <dgm:prSet/>
      <dgm:spPr/>
      <dgm:t>
        <a:bodyPr/>
        <a:lstStyle/>
        <a:p>
          <a:endParaRPr lang="de-DE"/>
        </a:p>
      </dgm:t>
    </dgm:pt>
    <dgm:pt modelId="{C4085145-EA5A-4059-B772-97E251397C6E}" type="parTrans" cxnId="{32A10B6C-82E3-4EDE-98BC-1AC9072539C2}">
      <dgm:prSet/>
      <dgm:spPr/>
      <dgm:t>
        <a:bodyPr/>
        <a:lstStyle/>
        <a:p>
          <a:endParaRPr lang="de-DE"/>
        </a:p>
      </dgm:t>
    </dgm:pt>
    <dgm:pt modelId="{AA7B23E4-579D-40C5-8ECB-377C18D571F9}">
      <dgm:prSet phldrT="[Text]"/>
      <dgm:spPr>
        <a:solidFill>
          <a:srgbClr val="EE810A">
            <a:alpha val="80000"/>
          </a:srgbClr>
        </a:solidFill>
      </dgm:spPr>
      <dgm:t>
        <a:bodyPr/>
        <a:lstStyle/>
        <a:p>
          <a:r>
            <a:rPr lang="de-DE" dirty="0"/>
            <a:t>2. Bürger-versammlung:  </a:t>
          </a:r>
        </a:p>
        <a:p>
          <a:r>
            <a:rPr lang="de-DE" dirty="0"/>
            <a:t>Vorstellung Maßnahme</a:t>
          </a:r>
        </a:p>
      </dgm:t>
    </dgm:pt>
    <dgm:pt modelId="{C5D2AED3-10C3-4B74-A6F4-D587F5D75BB5}" type="sibTrans" cxnId="{5FD46628-7D0F-430C-8D2D-76612EE839ED}">
      <dgm:prSet/>
      <dgm:spPr/>
      <dgm:t>
        <a:bodyPr/>
        <a:lstStyle/>
        <a:p>
          <a:endParaRPr lang="de-DE"/>
        </a:p>
      </dgm:t>
    </dgm:pt>
    <dgm:pt modelId="{29E95D64-0463-4ADB-B464-40BC893B4F4A}" type="parTrans" cxnId="{5FD46628-7D0F-430C-8D2D-76612EE839ED}">
      <dgm:prSet/>
      <dgm:spPr/>
      <dgm:t>
        <a:bodyPr/>
        <a:lstStyle/>
        <a:p>
          <a:endParaRPr lang="de-DE"/>
        </a:p>
      </dgm:t>
    </dgm:pt>
    <dgm:pt modelId="{ECADC9CD-0985-46FB-9504-B84604D53F02}">
      <dgm:prSet phldrT="[Text]" custT="1"/>
      <dgm:spPr>
        <a:solidFill>
          <a:srgbClr val="009FD0">
            <a:alpha val="70000"/>
          </a:srgbClr>
        </a:solidFill>
      </dgm:spPr>
      <dgm:t>
        <a:bodyPr/>
        <a:lstStyle/>
        <a:p>
          <a:r>
            <a:rPr lang="de-DE" sz="1400" dirty="0"/>
            <a:t>Erstellung Feinkonzept</a:t>
          </a:r>
        </a:p>
        <a:p>
          <a:r>
            <a:rPr lang="de-DE" sz="1200" dirty="0"/>
            <a:t> anhand echter Verbrauchsdaten	</a:t>
          </a:r>
        </a:p>
      </dgm:t>
    </dgm:pt>
    <dgm:pt modelId="{0E61272E-EADA-4171-89E7-F685B8CCAB93}" type="sibTrans" cxnId="{1E2E5FA1-C52A-45B4-91B7-DE2959CCD130}">
      <dgm:prSet/>
      <dgm:spPr/>
      <dgm:t>
        <a:bodyPr/>
        <a:lstStyle/>
        <a:p>
          <a:endParaRPr lang="de-DE"/>
        </a:p>
      </dgm:t>
    </dgm:pt>
    <dgm:pt modelId="{A258521B-34DD-4A32-B088-CD1A30720DD3}" type="parTrans" cxnId="{1E2E5FA1-C52A-45B4-91B7-DE2959CCD130}">
      <dgm:prSet/>
      <dgm:spPr/>
      <dgm:t>
        <a:bodyPr/>
        <a:lstStyle/>
        <a:p>
          <a:endParaRPr lang="de-DE"/>
        </a:p>
      </dgm:t>
    </dgm:pt>
    <dgm:pt modelId="{EBD7A244-12CD-4F99-9586-41A987BA9B32}">
      <dgm:prSet phldrT="[Text]" custT="1"/>
      <dgm:spPr>
        <a:solidFill>
          <a:srgbClr val="EE810A">
            <a:alpha val="80000"/>
          </a:srgbClr>
        </a:solidFill>
      </dgm:spPr>
      <dgm:t>
        <a:bodyPr/>
        <a:lstStyle/>
        <a:p>
          <a:r>
            <a:rPr lang="de-DE" sz="1400" dirty="0"/>
            <a:t>1. Bürger-versammlung</a:t>
          </a:r>
          <a:r>
            <a:rPr lang="de-DE" sz="1200" dirty="0"/>
            <a:t>:  </a:t>
          </a:r>
        </a:p>
        <a:p>
          <a:r>
            <a:rPr lang="de-DE" sz="1200" dirty="0"/>
            <a:t>Vorstellung des Grobkonzeptes</a:t>
          </a:r>
        </a:p>
      </dgm:t>
    </dgm:pt>
    <dgm:pt modelId="{4023294F-CFA9-425F-99D9-C78283AA5A99}" type="sibTrans" cxnId="{6F7F4D1C-AC5B-4B94-A50D-395DC5E53D2E}">
      <dgm:prSet/>
      <dgm:spPr/>
      <dgm:t>
        <a:bodyPr/>
        <a:lstStyle/>
        <a:p>
          <a:endParaRPr lang="de-DE"/>
        </a:p>
      </dgm:t>
    </dgm:pt>
    <dgm:pt modelId="{A0E079CF-7A10-4DDE-85A1-8C5ADF1C921A}" type="parTrans" cxnId="{6F7F4D1C-AC5B-4B94-A50D-395DC5E53D2E}">
      <dgm:prSet/>
      <dgm:spPr/>
      <dgm:t>
        <a:bodyPr/>
        <a:lstStyle/>
        <a:p>
          <a:endParaRPr lang="de-DE"/>
        </a:p>
      </dgm:t>
    </dgm:pt>
    <dgm:pt modelId="{1C4D60F1-32CC-4366-A8C0-714D4FB09A10}">
      <dgm:prSet phldrT="[Text]" custT="1"/>
      <dgm:spPr>
        <a:solidFill>
          <a:srgbClr val="5C8D20">
            <a:alpha val="80000"/>
          </a:srgbClr>
        </a:solidFill>
      </dgm:spPr>
      <dgm:t>
        <a:bodyPr/>
        <a:lstStyle/>
        <a:p>
          <a:r>
            <a:rPr lang="de-DE" sz="1400" dirty="0"/>
            <a:t>Erstellung Grobkonzept</a:t>
          </a:r>
        </a:p>
        <a:p>
          <a:r>
            <a:rPr lang="de-DE" sz="1400" dirty="0"/>
            <a:t> auf Basis von Plandaten</a:t>
          </a:r>
        </a:p>
      </dgm:t>
    </dgm:pt>
    <dgm:pt modelId="{FC713618-4690-4C31-8ED8-650A886F2D03}" type="sibTrans" cxnId="{80D219E2-1C31-45E1-99C8-7E2D61FE43F2}">
      <dgm:prSet/>
      <dgm:spPr/>
      <dgm:t>
        <a:bodyPr/>
        <a:lstStyle/>
        <a:p>
          <a:endParaRPr lang="de-DE"/>
        </a:p>
      </dgm:t>
    </dgm:pt>
    <dgm:pt modelId="{F22427A8-1417-495E-9983-0E15A81C8A87}" type="parTrans" cxnId="{80D219E2-1C31-45E1-99C8-7E2D61FE43F2}">
      <dgm:prSet/>
      <dgm:spPr/>
      <dgm:t>
        <a:bodyPr/>
        <a:lstStyle/>
        <a:p>
          <a:endParaRPr lang="de-DE"/>
        </a:p>
      </dgm:t>
    </dgm:pt>
    <dgm:pt modelId="{490C77AB-E5FB-4AB9-9C6E-C66E8185CDB6}" type="pres">
      <dgm:prSet presAssocID="{5803A5A7-5A6B-4287-993B-D9D3AEAEE156}" presName="Name0" presStyleCnt="0">
        <dgm:presLayoutVars>
          <dgm:dir/>
          <dgm:resizeHandles val="exact"/>
        </dgm:presLayoutVars>
      </dgm:prSet>
      <dgm:spPr/>
      <dgm:t>
        <a:bodyPr/>
        <a:lstStyle/>
        <a:p>
          <a:endParaRPr lang="de-DE"/>
        </a:p>
      </dgm:t>
    </dgm:pt>
    <dgm:pt modelId="{F2D9BE54-A66F-4F00-9810-7EAE98026B27}" type="pres">
      <dgm:prSet presAssocID="{1C4D60F1-32CC-4366-A8C0-714D4FB09A10}" presName="composite" presStyleCnt="0"/>
      <dgm:spPr/>
    </dgm:pt>
    <dgm:pt modelId="{536C8789-A3A9-4891-85E7-72D4340B73FC}" type="pres">
      <dgm:prSet presAssocID="{1C4D60F1-32CC-4366-A8C0-714D4FB09A10}" presName="imagSh" presStyleLbl="bgImgPlace1" presStyleIdx="0" presStyleCnt="6"/>
      <dgm:spPr>
        <a:blipFill rotWithShape="1">
          <a:blip xmlns:r="http://schemas.openxmlformats.org/officeDocument/2006/relationships" r:embed="rId1">
            <a:duotone>
              <a:schemeClr val="accent1">
                <a:hueOff val="0"/>
                <a:satOff val="0"/>
                <a:lumOff val="0"/>
                <a:alphaOff val="0"/>
                <a:shade val="20000"/>
                <a:satMod val="200000"/>
              </a:schemeClr>
              <a:schemeClr val="accent1">
                <a:hueOff val="0"/>
                <a:satOff val="0"/>
                <a:lumOff val="0"/>
                <a:alphaOff val="0"/>
                <a:tint val="12000"/>
                <a:satMod val="190000"/>
              </a:schemeClr>
            </a:duotone>
          </a:blip>
          <a:stretch>
            <a:fillRect/>
          </a:stretch>
        </a:blipFill>
      </dgm:spPr>
      <dgm:t>
        <a:bodyPr/>
        <a:lstStyle/>
        <a:p>
          <a:endParaRPr lang="de-DE"/>
        </a:p>
      </dgm:t>
    </dgm:pt>
    <dgm:pt modelId="{3F2507A2-9B94-4BF6-B4B5-F4A5DBFAD4D1}" type="pres">
      <dgm:prSet presAssocID="{1C4D60F1-32CC-4366-A8C0-714D4FB09A10}" presName="txNode" presStyleLbl="node1" presStyleIdx="0" presStyleCnt="6">
        <dgm:presLayoutVars>
          <dgm:bulletEnabled val="1"/>
        </dgm:presLayoutVars>
      </dgm:prSet>
      <dgm:spPr/>
      <dgm:t>
        <a:bodyPr/>
        <a:lstStyle/>
        <a:p>
          <a:endParaRPr lang="de-DE"/>
        </a:p>
      </dgm:t>
    </dgm:pt>
    <dgm:pt modelId="{7AC98061-C610-4A80-B32C-149C6E854323}" type="pres">
      <dgm:prSet presAssocID="{FC713618-4690-4C31-8ED8-650A886F2D03}" presName="sibTrans" presStyleLbl="sibTrans2D1" presStyleIdx="0" presStyleCnt="5"/>
      <dgm:spPr/>
      <dgm:t>
        <a:bodyPr/>
        <a:lstStyle/>
        <a:p>
          <a:endParaRPr lang="de-DE"/>
        </a:p>
      </dgm:t>
    </dgm:pt>
    <dgm:pt modelId="{750CBBC4-313B-4A1D-A723-D8990A71B4E0}" type="pres">
      <dgm:prSet presAssocID="{FC713618-4690-4C31-8ED8-650A886F2D03}" presName="connTx" presStyleLbl="sibTrans2D1" presStyleIdx="0" presStyleCnt="5"/>
      <dgm:spPr/>
      <dgm:t>
        <a:bodyPr/>
        <a:lstStyle/>
        <a:p>
          <a:endParaRPr lang="de-DE"/>
        </a:p>
      </dgm:t>
    </dgm:pt>
    <dgm:pt modelId="{A35DED1F-7BB3-495C-B160-C0925D7806E8}" type="pres">
      <dgm:prSet presAssocID="{EBD7A244-12CD-4F99-9586-41A987BA9B32}" presName="composite" presStyleCnt="0"/>
      <dgm:spPr/>
    </dgm:pt>
    <dgm:pt modelId="{C0ABF046-80AF-4658-9297-7421404FA7F1}" type="pres">
      <dgm:prSet presAssocID="{EBD7A244-12CD-4F99-9586-41A987BA9B32}" presName="imagSh" presStyleLbl="bgImgPlace1" presStyleIdx="1" presStyleCnt="6"/>
      <dgm:spPr>
        <a:blipFill rotWithShape="1">
          <a:blip xmlns:r="http://schemas.openxmlformats.org/officeDocument/2006/relationships" r:embed="rId2">
            <a:duotone>
              <a:schemeClr val="accent1">
                <a:hueOff val="0"/>
                <a:satOff val="0"/>
                <a:lumOff val="0"/>
                <a:alphaOff val="0"/>
                <a:shade val="20000"/>
                <a:satMod val="200000"/>
              </a:schemeClr>
              <a:schemeClr val="accent1">
                <a:hueOff val="0"/>
                <a:satOff val="0"/>
                <a:lumOff val="0"/>
                <a:alphaOff val="0"/>
                <a:tint val="12000"/>
                <a:satMod val="190000"/>
              </a:schemeClr>
            </a:duotone>
          </a:blip>
          <a:stretch>
            <a:fillRect/>
          </a:stretch>
        </a:blipFill>
      </dgm:spPr>
      <dgm:t>
        <a:bodyPr/>
        <a:lstStyle/>
        <a:p>
          <a:endParaRPr lang="de-DE"/>
        </a:p>
      </dgm:t>
    </dgm:pt>
    <dgm:pt modelId="{68C881A2-0301-46BD-B8D8-EF6E00B26ACA}" type="pres">
      <dgm:prSet presAssocID="{EBD7A244-12CD-4F99-9586-41A987BA9B32}" presName="txNode" presStyleLbl="node1" presStyleIdx="1" presStyleCnt="6">
        <dgm:presLayoutVars>
          <dgm:bulletEnabled val="1"/>
        </dgm:presLayoutVars>
      </dgm:prSet>
      <dgm:spPr/>
      <dgm:t>
        <a:bodyPr/>
        <a:lstStyle/>
        <a:p>
          <a:endParaRPr lang="de-DE"/>
        </a:p>
      </dgm:t>
    </dgm:pt>
    <dgm:pt modelId="{535CCC82-E23F-4A18-81DD-717DB9F59648}" type="pres">
      <dgm:prSet presAssocID="{4023294F-CFA9-425F-99D9-C78283AA5A99}" presName="sibTrans" presStyleLbl="sibTrans2D1" presStyleIdx="1" presStyleCnt="5"/>
      <dgm:spPr/>
      <dgm:t>
        <a:bodyPr/>
        <a:lstStyle/>
        <a:p>
          <a:endParaRPr lang="de-DE"/>
        </a:p>
      </dgm:t>
    </dgm:pt>
    <dgm:pt modelId="{5D8A9A49-E5F4-4390-B8AD-0ACB62992D47}" type="pres">
      <dgm:prSet presAssocID="{4023294F-CFA9-425F-99D9-C78283AA5A99}" presName="connTx" presStyleLbl="sibTrans2D1" presStyleIdx="1" presStyleCnt="5"/>
      <dgm:spPr/>
      <dgm:t>
        <a:bodyPr/>
        <a:lstStyle/>
        <a:p>
          <a:endParaRPr lang="de-DE"/>
        </a:p>
      </dgm:t>
    </dgm:pt>
    <dgm:pt modelId="{8078F35A-F33E-4C62-AE9D-1A885C40FB9C}" type="pres">
      <dgm:prSet presAssocID="{ECADC9CD-0985-46FB-9504-B84604D53F02}" presName="composite" presStyleCnt="0"/>
      <dgm:spPr/>
    </dgm:pt>
    <dgm:pt modelId="{B86BB6EB-4B5B-48DE-A53F-122BC04B231A}" type="pres">
      <dgm:prSet presAssocID="{ECADC9CD-0985-46FB-9504-B84604D53F02}" presName="imagSh" presStyleLbl="bgImgPlace1" presStyleIdx="2" presStyleCnt="6"/>
      <dgm:spPr>
        <a:blipFill rotWithShape="1">
          <a:blip xmlns:r="http://schemas.openxmlformats.org/officeDocument/2006/relationships" r:embed="rId3">
            <a:duotone>
              <a:schemeClr val="accent1">
                <a:hueOff val="0"/>
                <a:satOff val="0"/>
                <a:lumOff val="0"/>
                <a:alphaOff val="0"/>
                <a:shade val="20000"/>
                <a:satMod val="200000"/>
              </a:schemeClr>
              <a:schemeClr val="accent1">
                <a:hueOff val="0"/>
                <a:satOff val="0"/>
                <a:lumOff val="0"/>
                <a:alphaOff val="0"/>
                <a:tint val="12000"/>
                <a:satMod val="190000"/>
              </a:schemeClr>
            </a:duotone>
          </a:blip>
          <a:stretch>
            <a:fillRect/>
          </a:stretch>
        </a:blipFill>
      </dgm:spPr>
      <dgm:t>
        <a:bodyPr/>
        <a:lstStyle/>
        <a:p>
          <a:endParaRPr lang="de-DE"/>
        </a:p>
      </dgm:t>
    </dgm:pt>
    <dgm:pt modelId="{2587446F-BC81-4E2F-B3A2-97C29F75D35C}" type="pres">
      <dgm:prSet presAssocID="{ECADC9CD-0985-46FB-9504-B84604D53F02}" presName="txNode" presStyleLbl="node1" presStyleIdx="2" presStyleCnt="6">
        <dgm:presLayoutVars>
          <dgm:bulletEnabled val="1"/>
        </dgm:presLayoutVars>
      </dgm:prSet>
      <dgm:spPr/>
      <dgm:t>
        <a:bodyPr/>
        <a:lstStyle/>
        <a:p>
          <a:endParaRPr lang="de-DE"/>
        </a:p>
      </dgm:t>
    </dgm:pt>
    <dgm:pt modelId="{14E85B73-9E72-49CE-A702-2A3184B158DD}" type="pres">
      <dgm:prSet presAssocID="{0E61272E-EADA-4171-89E7-F685B8CCAB93}" presName="sibTrans" presStyleLbl="sibTrans2D1" presStyleIdx="2" presStyleCnt="5"/>
      <dgm:spPr/>
      <dgm:t>
        <a:bodyPr/>
        <a:lstStyle/>
        <a:p>
          <a:endParaRPr lang="de-DE"/>
        </a:p>
      </dgm:t>
    </dgm:pt>
    <dgm:pt modelId="{20072D26-6E53-4548-8898-5F0773EE02D2}" type="pres">
      <dgm:prSet presAssocID="{0E61272E-EADA-4171-89E7-F685B8CCAB93}" presName="connTx" presStyleLbl="sibTrans2D1" presStyleIdx="2" presStyleCnt="5"/>
      <dgm:spPr/>
      <dgm:t>
        <a:bodyPr/>
        <a:lstStyle/>
        <a:p>
          <a:endParaRPr lang="de-DE"/>
        </a:p>
      </dgm:t>
    </dgm:pt>
    <dgm:pt modelId="{0D41CB9A-B2FE-470A-99BC-6B98DBB5B063}" type="pres">
      <dgm:prSet presAssocID="{AA7B23E4-579D-40C5-8ECB-377C18D571F9}" presName="composite" presStyleCnt="0"/>
      <dgm:spPr/>
    </dgm:pt>
    <dgm:pt modelId="{612166B5-A5D3-4FA6-8A99-0391FD064E4B}" type="pres">
      <dgm:prSet presAssocID="{AA7B23E4-579D-40C5-8ECB-377C18D571F9}" presName="imagSh" presStyleLbl="bgImgPlace1" presStyleIdx="3" presStyleCnt="6"/>
      <dgm:spPr>
        <a:blipFill rotWithShape="1">
          <a:blip xmlns:r="http://schemas.openxmlformats.org/officeDocument/2006/relationships" r:embed="rId2">
            <a:duotone>
              <a:schemeClr val="accent1">
                <a:hueOff val="0"/>
                <a:satOff val="0"/>
                <a:lumOff val="0"/>
                <a:alphaOff val="0"/>
                <a:shade val="20000"/>
                <a:satMod val="200000"/>
              </a:schemeClr>
              <a:schemeClr val="accent1">
                <a:hueOff val="0"/>
                <a:satOff val="0"/>
                <a:lumOff val="0"/>
                <a:alphaOff val="0"/>
                <a:tint val="12000"/>
                <a:satMod val="190000"/>
              </a:schemeClr>
            </a:duotone>
          </a:blip>
          <a:stretch>
            <a:fillRect/>
          </a:stretch>
        </a:blipFill>
      </dgm:spPr>
      <dgm:t>
        <a:bodyPr/>
        <a:lstStyle/>
        <a:p>
          <a:endParaRPr lang="de-DE"/>
        </a:p>
      </dgm:t>
    </dgm:pt>
    <dgm:pt modelId="{B363389A-1B88-4DE2-B604-DBE98ACA24AB}" type="pres">
      <dgm:prSet presAssocID="{AA7B23E4-579D-40C5-8ECB-377C18D571F9}" presName="txNode" presStyleLbl="node1" presStyleIdx="3" presStyleCnt="6">
        <dgm:presLayoutVars>
          <dgm:bulletEnabled val="1"/>
        </dgm:presLayoutVars>
      </dgm:prSet>
      <dgm:spPr/>
      <dgm:t>
        <a:bodyPr/>
        <a:lstStyle/>
        <a:p>
          <a:endParaRPr lang="de-DE"/>
        </a:p>
      </dgm:t>
    </dgm:pt>
    <dgm:pt modelId="{9F3C8A75-5332-4C58-9115-81B7135BF8C2}" type="pres">
      <dgm:prSet presAssocID="{C5D2AED3-10C3-4B74-A6F4-D587F5D75BB5}" presName="sibTrans" presStyleLbl="sibTrans2D1" presStyleIdx="3" presStyleCnt="5"/>
      <dgm:spPr/>
      <dgm:t>
        <a:bodyPr/>
        <a:lstStyle/>
        <a:p>
          <a:endParaRPr lang="de-DE"/>
        </a:p>
      </dgm:t>
    </dgm:pt>
    <dgm:pt modelId="{C965CD55-6A29-4B2C-8933-D33CC54D4EE5}" type="pres">
      <dgm:prSet presAssocID="{C5D2AED3-10C3-4B74-A6F4-D587F5D75BB5}" presName="connTx" presStyleLbl="sibTrans2D1" presStyleIdx="3" presStyleCnt="5"/>
      <dgm:spPr/>
      <dgm:t>
        <a:bodyPr/>
        <a:lstStyle/>
        <a:p>
          <a:endParaRPr lang="de-DE"/>
        </a:p>
      </dgm:t>
    </dgm:pt>
    <dgm:pt modelId="{BC075880-244B-453F-A5D1-A0C1CF5F7B1F}" type="pres">
      <dgm:prSet presAssocID="{0C238049-E7F8-4602-8BDF-44F1E5CD587F}" presName="composite" presStyleCnt="0"/>
      <dgm:spPr/>
    </dgm:pt>
    <dgm:pt modelId="{13ED3085-22A6-461C-B836-2F50F4D1FD68}" type="pres">
      <dgm:prSet presAssocID="{0C238049-E7F8-4602-8BDF-44F1E5CD587F}" presName="imagSh" presStyleLbl="bgImgPlace1" presStyleIdx="4" presStyleCnt="6"/>
      <dgm:spPr>
        <a:blipFill dpi="0" rotWithShape="1">
          <a:blip xmlns:r="http://schemas.openxmlformats.org/officeDocument/2006/relationships" r:embed="rId4">
            <a:duotone>
              <a:schemeClr val="accent1">
                <a:hueOff val="0"/>
                <a:satOff val="0"/>
                <a:lumOff val="0"/>
                <a:alphaOff val="0"/>
                <a:shade val="20000"/>
                <a:satMod val="200000"/>
              </a:schemeClr>
              <a:schemeClr val="accent1">
                <a:hueOff val="0"/>
                <a:satOff val="0"/>
                <a:lumOff val="0"/>
                <a:alphaOff val="0"/>
                <a:tint val="12000"/>
                <a:satMod val="190000"/>
              </a:schemeClr>
            </a:duotone>
          </a:blip>
          <a:srcRect/>
          <a:stretch>
            <a:fillRect l="-2" t="423" r="-48095" b="1231"/>
          </a:stretch>
        </a:blipFill>
      </dgm:spPr>
      <dgm:t>
        <a:bodyPr/>
        <a:lstStyle/>
        <a:p>
          <a:endParaRPr lang="de-DE"/>
        </a:p>
      </dgm:t>
    </dgm:pt>
    <dgm:pt modelId="{AD8A2AB8-A3FF-4814-8A45-9AABFC4E973A}" type="pres">
      <dgm:prSet presAssocID="{0C238049-E7F8-4602-8BDF-44F1E5CD587F}" presName="txNode" presStyleLbl="node1" presStyleIdx="4" presStyleCnt="6">
        <dgm:presLayoutVars>
          <dgm:bulletEnabled val="1"/>
        </dgm:presLayoutVars>
      </dgm:prSet>
      <dgm:spPr/>
      <dgm:t>
        <a:bodyPr/>
        <a:lstStyle/>
        <a:p>
          <a:endParaRPr lang="de-DE"/>
        </a:p>
      </dgm:t>
    </dgm:pt>
    <dgm:pt modelId="{1DD91DF4-2A28-4659-90F6-38D9E5D82743}" type="pres">
      <dgm:prSet presAssocID="{7B2B0784-4F35-4501-BFB8-15FEC3E2D5DD}" presName="sibTrans" presStyleLbl="sibTrans2D1" presStyleIdx="4" presStyleCnt="5"/>
      <dgm:spPr/>
      <dgm:t>
        <a:bodyPr/>
        <a:lstStyle/>
        <a:p>
          <a:endParaRPr lang="de-DE"/>
        </a:p>
      </dgm:t>
    </dgm:pt>
    <dgm:pt modelId="{AF77C0F2-EEB3-446B-9F6D-4C9774A3E13C}" type="pres">
      <dgm:prSet presAssocID="{7B2B0784-4F35-4501-BFB8-15FEC3E2D5DD}" presName="connTx" presStyleLbl="sibTrans2D1" presStyleIdx="4" presStyleCnt="5"/>
      <dgm:spPr/>
      <dgm:t>
        <a:bodyPr/>
        <a:lstStyle/>
        <a:p>
          <a:endParaRPr lang="de-DE"/>
        </a:p>
      </dgm:t>
    </dgm:pt>
    <dgm:pt modelId="{E4BB9498-A191-4BB1-9CB9-0B095BE6DE82}" type="pres">
      <dgm:prSet presAssocID="{23D0D60E-12B6-43B7-AF92-03CF6482581C}" presName="composite" presStyleCnt="0"/>
      <dgm:spPr/>
    </dgm:pt>
    <dgm:pt modelId="{B24A2668-BC7F-4139-8554-FFF4E352A552}" type="pres">
      <dgm:prSet presAssocID="{23D0D60E-12B6-43B7-AF92-03CF6482581C}" presName="imagSh" presStyleLbl="bgImgPlace1" presStyleIdx="5" presStyleCnt="6"/>
      <dgm:spPr>
        <a:blipFill dpi="0" rotWithShape="1">
          <a:blip xmlns:r="http://schemas.openxmlformats.org/officeDocument/2006/relationships" r:embed="rId5">
            <a:duotone>
              <a:schemeClr val="accent1">
                <a:hueOff val="0"/>
                <a:satOff val="0"/>
                <a:lumOff val="0"/>
                <a:alphaOff val="0"/>
                <a:shade val="20000"/>
                <a:satMod val="200000"/>
              </a:schemeClr>
              <a:schemeClr val="accent1">
                <a:hueOff val="0"/>
                <a:satOff val="0"/>
                <a:lumOff val="0"/>
                <a:alphaOff val="0"/>
                <a:tint val="12000"/>
                <a:satMod val="190000"/>
              </a:schemeClr>
            </a:duotone>
          </a:blip>
          <a:srcRect/>
          <a:stretch>
            <a:fillRect l="-20650" t="-4852" r="-13842" b="435"/>
          </a:stretch>
        </a:blipFill>
      </dgm:spPr>
      <dgm:t>
        <a:bodyPr/>
        <a:lstStyle/>
        <a:p>
          <a:endParaRPr lang="de-DE"/>
        </a:p>
      </dgm:t>
    </dgm:pt>
    <dgm:pt modelId="{4A387070-DA91-4BC9-8C12-2C49A6579EFC}" type="pres">
      <dgm:prSet presAssocID="{23D0D60E-12B6-43B7-AF92-03CF6482581C}" presName="txNode" presStyleLbl="node1" presStyleIdx="5" presStyleCnt="6">
        <dgm:presLayoutVars>
          <dgm:bulletEnabled val="1"/>
        </dgm:presLayoutVars>
      </dgm:prSet>
      <dgm:spPr/>
      <dgm:t>
        <a:bodyPr/>
        <a:lstStyle/>
        <a:p>
          <a:endParaRPr lang="de-DE"/>
        </a:p>
      </dgm:t>
    </dgm:pt>
  </dgm:ptLst>
  <dgm:cxnLst>
    <dgm:cxn modelId="{1AEEBE76-2C3A-4FFE-A311-223FF97AE7F0}" type="presOf" srcId="{0E61272E-EADA-4171-89E7-F685B8CCAB93}" destId="{20072D26-6E53-4548-8898-5F0773EE02D2}" srcOrd="1" destOrd="0" presId="urn:microsoft.com/office/officeart/2005/8/layout/hProcess10"/>
    <dgm:cxn modelId="{6F7F4D1C-AC5B-4B94-A50D-395DC5E53D2E}" srcId="{5803A5A7-5A6B-4287-993B-D9D3AEAEE156}" destId="{EBD7A244-12CD-4F99-9586-41A987BA9B32}" srcOrd="1" destOrd="0" parTransId="{A0E079CF-7A10-4DDE-85A1-8C5ADF1C921A}" sibTransId="{4023294F-CFA9-425F-99D9-C78283AA5A99}"/>
    <dgm:cxn modelId="{F6B7950A-6A49-43BF-9BDE-30D8D81CE52E}" type="presOf" srcId="{C5D2AED3-10C3-4B74-A6F4-D587F5D75BB5}" destId="{C965CD55-6A29-4B2C-8933-D33CC54D4EE5}" srcOrd="1" destOrd="0" presId="urn:microsoft.com/office/officeart/2005/8/layout/hProcess10"/>
    <dgm:cxn modelId="{863BA059-1050-4A6B-9166-38E25465AE4C}" type="presOf" srcId="{0E61272E-EADA-4171-89E7-F685B8CCAB93}" destId="{14E85B73-9E72-49CE-A702-2A3184B158DD}" srcOrd="0" destOrd="0" presId="urn:microsoft.com/office/officeart/2005/8/layout/hProcess10"/>
    <dgm:cxn modelId="{CB4A1AB1-159A-4497-A391-59486BDD1CBE}" type="presOf" srcId="{AA7B23E4-579D-40C5-8ECB-377C18D571F9}" destId="{B363389A-1B88-4DE2-B604-DBE98ACA24AB}" srcOrd="0" destOrd="0" presId="urn:microsoft.com/office/officeart/2005/8/layout/hProcess10"/>
    <dgm:cxn modelId="{8CBE5A5D-1EA7-418F-B848-CE80FCA51216}" type="presOf" srcId="{1C4D60F1-32CC-4366-A8C0-714D4FB09A10}" destId="{3F2507A2-9B94-4BF6-B4B5-F4A5DBFAD4D1}" srcOrd="0" destOrd="0" presId="urn:microsoft.com/office/officeart/2005/8/layout/hProcess10"/>
    <dgm:cxn modelId="{1E2E5FA1-C52A-45B4-91B7-DE2959CCD130}" srcId="{5803A5A7-5A6B-4287-993B-D9D3AEAEE156}" destId="{ECADC9CD-0985-46FB-9504-B84604D53F02}" srcOrd="2" destOrd="0" parTransId="{A258521B-34DD-4A32-B088-CD1A30720DD3}" sibTransId="{0E61272E-EADA-4171-89E7-F685B8CCAB93}"/>
    <dgm:cxn modelId="{55F640C1-AC14-4933-A190-88E954B41CF3}" type="presOf" srcId="{4023294F-CFA9-425F-99D9-C78283AA5A99}" destId="{535CCC82-E23F-4A18-81DD-717DB9F59648}" srcOrd="0" destOrd="0" presId="urn:microsoft.com/office/officeart/2005/8/layout/hProcess10"/>
    <dgm:cxn modelId="{D5AC3092-7240-4828-B9AB-7855B5C5B18B}" type="presOf" srcId="{FC713618-4690-4C31-8ED8-650A886F2D03}" destId="{7AC98061-C610-4A80-B32C-149C6E854323}" srcOrd="0" destOrd="0" presId="urn:microsoft.com/office/officeart/2005/8/layout/hProcess10"/>
    <dgm:cxn modelId="{0BB9CD6A-2D98-4F96-847F-E46F0A15A782}" type="presOf" srcId="{23D0D60E-12B6-43B7-AF92-03CF6482581C}" destId="{4A387070-DA91-4BC9-8C12-2C49A6579EFC}" srcOrd="0" destOrd="0" presId="urn:microsoft.com/office/officeart/2005/8/layout/hProcess10"/>
    <dgm:cxn modelId="{7FF4909B-F80D-4871-9C16-B5A0FD7458CC}" type="presOf" srcId="{7B2B0784-4F35-4501-BFB8-15FEC3E2D5DD}" destId="{AF77C0F2-EEB3-446B-9F6D-4C9774A3E13C}" srcOrd="1" destOrd="0" presId="urn:microsoft.com/office/officeart/2005/8/layout/hProcess10"/>
    <dgm:cxn modelId="{EFE8612F-7789-401A-9DCA-AE37F190F400}" type="presOf" srcId="{5803A5A7-5A6B-4287-993B-D9D3AEAEE156}" destId="{490C77AB-E5FB-4AB9-9C6E-C66E8185CDB6}" srcOrd="0" destOrd="0" presId="urn:microsoft.com/office/officeart/2005/8/layout/hProcess10"/>
    <dgm:cxn modelId="{E31693DE-57B9-4EF3-8422-1AC98513E71D}" type="presOf" srcId="{EBD7A244-12CD-4F99-9586-41A987BA9B32}" destId="{68C881A2-0301-46BD-B8D8-EF6E00B26ACA}" srcOrd="0" destOrd="0" presId="urn:microsoft.com/office/officeart/2005/8/layout/hProcess10"/>
    <dgm:cxn modelId="{C5BC5A5A-26B0-4AC3-9B87-406BE0FA9B10}" type="presOf" srcId="{FC713618-4690-4C31-8ED8-650A886F2D03}" destId="{750CBBC4-313B-4A1D-A723-D8990A71B4E0}" srcOrd="1" destOrd="0" presId="urn:microsoft.com/office/officeart/2005/8/layout/hProcess10"/>
    <dgm:cxn modelId="{5E163FCA-6E51-443B-A6FA-F6D5F883F070}" type="presOf" srcId="{C5D2AED3-10C3-4B74-A6F4-D587F5D75BB5}" destId="{9F3C8A75-5332-4C58-9115-81B7135BF8C2}" srcOrd="0" destOrd="0" presId="urn:microsoft.com/office/officeart/2005/8/layout/hProcess10"/>
    <dgm:cxn modelId="{542E3A49-C835-47CE-A394-88FED2BA885A}" type="presOf" srcId="{4023294F-CFA9-425F-99D9-C78283AA5A99}" destId="{5D8A9A49-E5F4-4390-B8AD-0ACB62992D47}" srcOrd="1" destOrd="0" presId="urn:microsoft.com/office/officeart/2005/8/layout/hProcess10"/>
    <dgm:cxn modelId="{CAB16F01-1B33-4ADD-B2A2-63D667148417}" srcId="{5803A5A7-5A6B-4287-993B-D9D3AEAEE156}" destId="{23D0D60E-12B6-43B7-AF92-03CF6482581C}" srcOrd="5" destOrd="0" parTransId="{3EC7CB73-6E18-4BEF-8B1B-E5CD3F8FA470}" sibTransId="{675DD06E-509A-4C31-A85B-31102D67A2FE}"/>
    <dgm:cxn modelId="{80D219E2-1C31-45E1-99C8-7E2D61FE43F2}" srcId="{5803A5A7-5A6B-4287-993B-D9D3AEAEE156}" destId="{1C4D60F1-32CC-4366-A8C0-714D4FB09A10}" srcOrd="0" destOrd="0" parTransId="{F22427A8-1417-495E-9983-0E15A81C8A87}" sibTransId="{FC713618-4690-4C31-8ED8-650A886F2D03}"/>
    <dgm:cxn modelId="{32A10B6C-82E3-4EDE-98BC-1AC9072539C2}" srcId="{5803A5A7-5A6B-4287-993B-D9D3AEAEE156}" destId="{0C238049-E7F8-4602-8BDF-44F1E5CD587F}" srcOrd="4" destOrd="0" parTransId="{C4085145-EA5A-4059-B772-97E251397C6E}" sibTransId="{7B2B0784-4F35-4501-BFB8-15FEC3E2D5DD}"/>
    <dgm:cxn modelId="{18E8DF65-9911-449E-AE8D-CA1509D0CD80}" type="presOf" srcId="{ECADC9CD-0985-46FB-9504-B84604D53F02}" destId="{2587446F-BC81-4E2F-B3A2-97C29F75D35C}" srcOrd="0" destOrd="0" presId="urn:microsoft.com/office/officeart/2005/8/layout/hProcess10"/>
    <dgm:cxn modelId="{5FD46628-7D0F-430C-8D2D-76612EE839ED}" srcId="{5803A5A7-5A6B-4287-993B-D9D3AEAEE156}" destId="{AA7B23E4-579D-40C5-8ECB-377C18D571F9}" srcOrd="3" destOrd="0" parTransId="{29E95D64-0463-4ADB-B464-40BC893B4F4A}" sibTransId="{C5D2AED3-10C3-4B74-A6F4-D587F5D75BB5}"/>
    <dgm:cxn modelId="{E21ACD49-04FD-4A87-9D52-779D2D7FF472}" type="presOf" srcId="{7B2B0784-4F35-4501-BFB8-15FEC3E2D5DD}" destId="{1DD91DF4-2A28-4659-90F6-38D9E5D82743}" srcOrd="0" destOrd="0" presId="urn:microsoft.com/office/officeart/2005/8/layout/hProcess10"/>
    <dgm:cxn modelId="{C7F1E830-FDB5-4D80-AE67-FB082C1617EB}" type="presOf" srcId="{0C238049-E7F8-4602-8BDF-44F1E5CD587F}" destId="{AD8A2AB8-A3FF-4814-8A45-9AABFC4E973A}" srcOrd="0" destOrd="0" presId="urn:microsoft.com/office/officeart/2005/8/layout/hProcess10"/>
    <dgm:cxn modelId="{41840903-4106-43C5-BF22-073897D2BABA}" type="presParOf" srcId="{490C77AB-E5FB-4AB9-9C6E-C66E8185CDB6}" destId="{F2D9BE54-A66F-4F00-9810-7EAE98026B27}" srcOrd="0" destOrd="0" presId="urn:microsoft.com/office/officeart/2005/8/layout/hProcess10"/>
    <dgm:cxn modelId="{612AFD83-23A8-471A-BAAB-5D7ACFA4E145}" type="presParOf" srcId="{F2D9BE54-A66F-4F00-9810-7EAE98026B27}" destId="{536C8789-A3A9-4891-85E7-72D4340B73FC}" srcOrd="0" destOrd="0" presId="urn:microsoft.com/office/officeart/2005/8/layout/hProcess10"/>
    <dgm:cxn modelId="{A3BE3450-3EA8-432B-B882-C030A6836AA8}" type="presParOf" srcId="{F2D9BE54-A66F-4F00-9810-7EAE98026B27}" destId="{3F2507A2-9B94-4BF6-B4B5-F4A5DBFAD4D1}" srcOrd="1" destOrd="0" presId="urn:microsoft.com/office/officeart/2005/8/layout/hProcess10"/>
    <dgm:cxn modelId="{F8B8B843-8364-4CCF-8DD1-F09EB9845C96}" type="presParOf" srcId="{490C77AB-E5FB-4AB9-9C6E-C66E8185CDB6}" destId="{7AC98061-C610-4A80-B32C-149C6E854323}" srcOrd="1" destOrd="0" presId="urn:microsoft.com/office/officeart/2005/8/layout/hProcess10"/>
    <dgm:cxn modelId="{93C92973-8D01-4DC7-82D4-6369ECDA6ED5}" type="presParOf" srcId="{7AC98061-C610-4A80-B32C-149C6E854323}" destId="{750CBBC4-313B-4A1D-A723-D8990A71B4E0}" srcOrd="0" destOrd="0" presId="urn:microsoft.com/office/officeart/2005/8/layout/hProcess10"/>
    <dgm:cxn modelId="{977E1765-9486-43C4-8EBC-3190DD49A283}" type="presParOf" srcId="{490C77AB-E5FB-4AB9-9C6E-C66E8185CDB6}" destId="{A35DED1F-7BB3-495C-B160-C0925D7806E8}" srcOrd="2" destOrd="0" presId="urn:microsoft.com/office/officeart/2005/8/layout/hProcess10"/>
    <dgm:cxn modelId="{CD278EE2-F793-4C02-B9BA-D44669A806D9}" type="presParOf" srcId="{A35DED1F-7BB3-495C-B160-C0925D7806E8}" destId="{C0ABF046-80AF-4658-9297-7421404FA7F1}" srcOrd="0" destOrd="0" presId="urn:microsoft.com/office/officeart/2005/8/layout/hProcess10"/>
    <dgm:cxn modelId="{9F49D905-922C-43AA-9FA6-97D077BB9C65}" type="presParOf" srcId="{A35DED1F-7BB3-495C-B160-C0925D7806E8}" destId="{68C881A2-0301-46BD-B8D8-EF6E00B26ACA}" srcOrd="1" destOrd="0" presId="urn:microsoft.com/office/officeart/2005/8/layout/hProcess10"/>
    <dgm:cxn modelId="{84FECC07-0E72-4482-9279-58A8A2F30ED7}" type="presParOf" srcId="{490C77AB-E5FB-4AB9-9C6E-C66E8185CDB6}" destId="{535CCC82-E23F-4A18-81DD-717DB9F59648}" srcOrd="3" destOrd="0" presId="urn:microsoft.com/office/officeart/2005/8/layout/hProcess10"/>
    <dgm:cxn modelId="{9E06F0AF-23E8-402D-A578-739D118942A3}" type="presParOf" srcId="{535CCC82-E23F-4A18-81DD-717DB9F59648}" destId="{5D8A9A49-E5F4-4390-B8AD-0ACB62992D47}" srcOrd="0" destOrd="0" presId="urn:microsoft.com/office/officeart/2005/8/layout/hProcess10"/>
    <dgm:cxn modelId="{B5E7341E-57F4-4C5C-88E6-3C72170A762B}" type="presParOf" srcId="{490C77AB-E5FB-4AB9-9C6E-C66E8185CDB6}" destId="{8078F35A-F33E-4C62-AE9D-1A885C40FB9C}" srcOrd="4" destOrd="0" presId="urn:microsoft.com/office/officeart/2005/8/layout/hProcess10"/>
    <dgm:cxn modelId="{516B0226-2399-40E1-A851-F92B4FD3FC4A}" type="presParOf" srcId="{8078F35A-F33E-4C62-AE9D-1A885C40FB9C}" destId="{B86BB6EB-4B5B-48DE-A53F-122BC04B231A}" srcOrd="0" destOrd="0" presId="urn:microsoft.com/office/officeart/2005/8/layout/hProcess10"/>
    <dgm:cxn modelId="{9BF2D049-7134-496C-877A-D363AAA3186B}" type="presParOf" srcId="{8078F35A-F33E-4C62-AE9D-1A885C40FB9C}" destId="{2587446F-BC81-4E2F-B3A2-97C29F75D35C}" srcOrd="1" destOrd="0" presId="urn:microsoft.com/office/officeart/2005/8/layout/hProcess10"/>
    <dgm:cxn modelId="{C64434BA-6162-4890-98ED-0E245145315F}" type="presParOf" srcId="{490C77AB-E5FB-4AB9-9C6E-C66E8185CDB6}" destId="{14E85B73-9E72-49CE-A702-2A3184B158DD}" srcOrd="5" destOrd="0" presId="urn:microsoft.com/office/officeart/2005/8/layout/hProcess10"/>
    <dgm:cxn modelId="{33FB3FFF-012F-40AE-A9AF-B345D492D2D8}" type="presParOf" srcId="{14E85B73-9E72-49CE-A702-2A3184B158DD}" destId="{20072D26-6E53-4548-8898-5F0773EE02D2}" srcOrd="0" destOrd="0" presId="urn:microsoft.com/office/officeart/2005/8/layout/hProcess10"/>
    <dgm:cxn modelId="{B42AF289-A76E-4928-9F5D-6069C3FFAAC5}" type="presParOf" srcId="{490C77AB-E5FB-4AB9-9C6E-C66E8185CDB6}" destId="{0D41CB9A-B2FE-470A-99BC-6B98DBB5B063}" srcOrd="6" destOrd="0" presId="urn:microsoft.com/office/officeart/2005/8/layout/hProcess10"/>
    <dgm:cxn modelId="{B3B5E8EC-6539-44A5-B68A-96AC8C4A8932}" type="presParOf" srcId="{0D41CB9A-B2FE-470A-99BC-6B98DBB5B063}" destId="{612166B5-A5D3-4FA6-8A99-0391FD064E4B}" srcOrd="0" destOrd="0" presId="urn:microsoft.com/office/officeart/2005/8/layout/hProcess10"/>
    <dgm:cxn modelId="{20AB4327-E30D-4EFC-871C-B81BCF43C756}" type="presParOf" srcId="{0D41CB9A-B2FE-470A-99BC-6B98DBB5B063}" destId="{B363389A-1B88-4DE2-B604-DBE98ACA24AB}" srcOrd="1" destOrd="0" presId="urn:microsoft.com/office/officeart/2005/8/layout/hProcess10"/>
    <dgm:cxn modelId="{FA29B2E5-3CED-45CE-A070-A8818B577A9B}" type="presParOf" srcId="{490C77AB-E5FB-4AB9-9C6E-C66E8185CDB6}" destId="{9F3C8A75-5332-4C58-9115-81B7135BF8C2}" srcOrd="7" destOrd="0" presId="urn:microsoft.com/office/officeart/2005/8/layout/hProcess10"/>
    <dgm:cxn modelId="{DCD4E012-4A09-4B2E-A574-7ED4680B39EB}" type="presParOf" srcId="{9F3C8A75-5332-4C58-9115-81B7135BF8C2}" destId="{C965CD55-6A29-4B2C-8933-D33CC54D4EE5}" srcOrd="0" destOrd="0" presId="urn:microsoft.com/office/officeart/2005/8/layout/hProcess10"/>
    <dgm:cxn modelId="{BFA95812-6D95-43BB-88A8-734F3FE165F6}" type="presParOf" srcId="{490C77AB-E5FB-4AB9-9C6E-C66E8185CDB6}" destId="{BC075880-244B-453F-A5D1-A0C1CF5F7B1F}" srcOrd="8" destOrd="0" presId="urn:microsoft.com/office/officeart/2005/8/layout/hProcess10"/>
    <dgm:cxn modelId="{5AB17B2B-212D-40D9-BF50-FFFFC5BF4C7A}" type="presParOf" srcId="{BC075880-244B-453F-A5D1-A0C1CF5F7B1F}" destId="{13ED3085-22A6-461C-B836-2F50F4D1FD68}" srcOrd="0" destOrd="0" presId="urn:microsoft.com/office/officeart/2005/8/layout/hProcess10"/>
    <dgm:cxn modelId="{18845551-194C-403E-886A-69310449316D}" type="presParOf" srcId="{BC075880-244B-453F-A5D1-A0C1CF5F7B1F}" destId="{AD8A2AB8-A3FF-4814-8A45-9AABFC4E973A}" srcOrd="1" destOrd="0" presId="urn:microsoft.com/office/officeart/2005/8/layout/hProcess10"/>
    <dgm:cxn modelId="{4DFE7C84-DACF-449D-8CB0-C5D2C150BBF2}" type="presParOf" srcId="{490C77AB-E5FB-4AB9-9C6E-C66E8185CDB6}" destId="{1DD91DF4-2A28-4659-90F6-38D9E5D82743}" srcOrd="9" destOrd="0" presId="urn:microsoft.com/office/officeart/2005/8/layout/hProcess10"/>
    <dgm:cxn modelId="{279FF0AA-259F-4131-8DE2-4D9CAB1F5CDF}" type="presParOf" srcId="{1DD91DF4-2A28-4659-90F6-38D9E5D82743}" destId="{AF77C0F2-EEB3-446B-9F6D-4C9774A3E13C}" srcOrd="0" destOrd="0" presId="urn:microsoft.com/office/officeart/2005/8/layout/hProcess10"/>
    <dgm:cxn modelId="{0CCD755B-62D9-4C1C-BF1D-C00C71E58357}" type="presParOf" srcId="{490C77AB-E5FB-4AB9-9C6E-C66E8185CDB6}" destId="{E4BB9498-A191-4BB1-9CB9-0B095BE6DE82}" srcOrd="10" destOrd="0" presId="urn:microsoft.com/office/officeart/2005/8/layout/hProcess10"/>
    <dgm:cxn modelId="{ACE8444B-0C11-4687-9F5E-69D33AE2FBB1}" type="presParOf" srcId="{E4BB9498-A191-4BB1-9CB9-0B095BE6DE82}" destId="{B24A2668-BC7F-4139-8554-FFF4E352A552}" srcOrd="0" destOrd="0" presId="urn:microsoft.com/office/officeart/2005/8/layout/hProcess10"/>
    <dgm:cxn modelId="{C4D41405-8529-4CE4-9182-F1CF21001A0D}" type="presParOf" srcId="{E4BB9498-A191-4BB1-9CB9-0B095BE6DE82}" destId="{4A387070-DA91-4BC9-8C12-2C49A6579EFC}" srcOrd="1" destOrd="0" presId="urn:microsoft.com/office/officeart/2005/8/layout/hProcess10"/>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0.39882</cdr:x>
      <cdr:y>0.35522</cdr:y>
    </cdr:from>
    <cdr:to>
      <cdr:x>0.48875</cdr:x>
      <cdr:y>0.43786</cdr:y>
    </cdr:to>
    <cdr:sp macro="" textlink="">
      <cdr:nvSpPr>
        <cdr:cNvPr id="2" name="Textfeld 1"/>
        <cdr:cNvSpPr txBox="1"/>
      </cdr:nvSpPr>
      <cdr:spPr>
        <a:xfrm xmlns:a="http://schemas.openxmlformats.org/drawingml/2006/main">
          <a:off x="4839740" y="2239881"/>
          <a:ext cx="1091381" cy="52111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de-DE" sz="2800" kern="1200" dirty="0">
              <a:solidFill>
                <a:srgbClr val="FF0000"/>
              </a:solidFill>
            </a:rPr>
            <a:t>+ </a:t>
          </a:r>
          <a:r>
            <a:rPr lang="de-DE" sz="2800" kern="1200" dirty="0" smtClean="0">
              <a:solidFill>
                <a:srgbClr val="FF0000"/>
              </a:solidFill>
            </a:rPr>
            <a:t>49 </a:t>
          </a:r>
          <a:r>
            <a:rPr lang="de-DE" sz="2800" kern="1200" dirty="0">
              <a:solidFill>
                <a:srgbClr val="FF0000"/>
              </a:solidFill>
            </a:rPr>
            <a:t>%</a:t>
          </a:r>
        </a:p>
      </cdr:txBody>
    </cdr:sp>
  </cdr:relSizeAnchor>
  <cdr:relSizeAnchor xmlns:cdr="http://schemas.openxmlformats.org/drawingml/2006/chartDrawing">
    <cdr:from>
      <cdr:x>0.6192</cdr:x>
      <cdr:y>0.34768</cdr:y>
    </cdr:from>
    <cdr:to>
      <cdr:x>0.70913</cdr:x>
      <cdr:y>0.43032</cdr:y>
    </cdr:to>
    <cdr:sp macro="" textlink="">
      <cdr:nvSpPr>
        <cdr:cNvPr id="5" name="Textfeld 1"/>
        <cdr:cNvSpPr txBox="1"/>
      </cdr:nvSpPr>
      <cdr:spPr>
        <a:xfrm xmlns:a="http://schemas.openxmlformats.org/drawingml/2006/main">
          <a:off x="7514114" y="2192358"/>
          <a:ext cx="1091381" cy="52111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de-DE" sz="2800" kern="1200" dirty="0">
              <a:solidFill>
                <a:srgbClr val="FF0000"/>
              </a:solidFill>
            </a:rPr>
            <a:t>+ </a:t>
          </a:r>
          <a:r>
            <a:rPr lang="de-DE" sz="2800" kern="1200" dirty="0" smtClean="0">
              <a:solidFill>
                <a:srgbClr val="FF0000"/>
              </a:solidFill>
            </a:rPr>
            <a:t>61</a:t>
          </a:r>
          <a:r>
            <a:rPr lang="de-DE" sz="2800" kern="1200" dirty="0" smtClean="0">
              <a:solidFill>
                <a:srgbClr val="FF0000"/>
              </a:solidFill>
            </a:rPr>
            <a:t> </a:t>
          </a:r>
          <a:r>
            <a:rPr lang="de-DE" sz="2800" kern="1200" dirty="0">
              <a:solidFill>
                <a:srgbClr val="FF0000"/>
              </a:solidFill>
            </a:rPr>
            <a:t>%</a:t>
          </a:r>
        </a:p>
      </cdr:txBody>
    </cdr:sp>
  </cdr:relSizeAnchor>
  <cdr:relSizeAnchor xmlns:cdr="http://schemas.openxmlformats.org/drawingml/2006/chartDrawing">
    <cdr:from>
      <cdr:x>0.84099</cdr:x>
      <cdr:y>0.27224</cdr:y>
    </cdr:from>
    <cdr:to>
      <cdr:x>0.93093</cdr:x>
      <cdr:y>0.35488</cdr:y>
    </cdr:to>
    <cdr:sp macro="" textlink="">
      <cdr:nvSpPr>
        <cdr:cNvPr id="6" name="Textfeld 1"/>
        <cdr:cNvSpPr txBox="1"/>
      </cdr:nvSpPr>
      <cdr:spPr>
        <a:xfrm xmlns:a="http://schemas.openxmlformats.org/drawingml/2006/main">
          <a:off x="10205695" y="1716643"/>
          <a:ext cx="1091381" cy="52111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de-DE" sz="2800" kern="1200" dirty="0">
              <a:solidFill>
                <a:srgbClr val="FF0000"/>
              </a:solidFill>
            </a:rPr>
            <a:t>+ </a:t>
          </a:r>
          <a:r>
            <a:rPr lang="de-DE" sz="2800" kern="1200" dirty="0" smtClean="0">
              <a:solidFill>
                <a:srgbClr val="FF0000"/>
              </a:solidFill>
            </a:rPr>
            <a:t>101</a:t>
          </a:r>
          <a:r>
            <a:rPr lang="de-DE" sz="2800" kern="1200" dirty="0" smtClean="0">
              <a:solidFill>
                <a:srgbClr val="FF0000"/>
              </a:solidFill>
            </a:rPr>
            <a:t> </a:t>
          </a:r>
          <a:r>
            <a:rPr lang="de-DE" sz="2800" kern="1200" dirty="0">
              <a:solidFill>
                <a:srgbClr val="FF0000"/>
              </a:solidFill>
            </a:rPr>
            <a:t>%</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2" y="2"/>
            <a:ext cx="3076779" cy="512694"/>
          </a:xfrm>
          <a:prstGeom prst="rect">
            <a:avLst/>
          </a:prstGeom>
        </p:spPr>
        <p:txBody>
          <a:bodyPr vert="horz" lIns="65262" tIns="32631" rIns="65262" bIns="32631" rtlCol="0"/>
          <a:lstStyle>
            <a:lvl1pPr algn="l">
              <a:defRPr sz="800"/>
            </a:lvl1pPr>
          </a:lstStyle>
          <a:p>
            <a:endParaRPr lang="de-DE"/>
          </a:p>
        </p:txBody>
      </p:sp>
      <p:sp>
        <p:nvSpPr>
          <p:cNvPr id="3" name="Datumsplatzhalter 2"/>
          <p:cNvSpPr>
            <a:spLocks noGrp="1"/>
          </p:cNvSpPr>
          <p:nvPr>
            <p:ph type="dt" sz="quarter" idx="1"/>
          </p:nvPr>
        </p:nvSpPr>
        <p:spPr>
          <a:xfrm>
            <a:off x="4021387" y="2"/>
            <a:ext cx="3076779" cy="512694"/>
          </a:xfrm>
          <a:prstGeom prst="rect">
            <a:avLst/>
          </a:prstGeom>
        </p:spPr>
        <p:txBody>
          <a:bodyPr vert="horz" lIns="65262" tIns="32631" rIns="65262" bIns="32631" rtlCol="0"/>
          <a:lstStyle>
            <a:lvl1pPr algn="r">
              <a:defRPr sz="800"/>
            </a:lvl1pPr>
          </a:lstStyle>
          <a:p>
            <a:fld id="{0E8BDFD7-A7F5-47EA-BA2B-F5E1BDA3EFED}" type="datetimeFigureOut">
              <a:rPr lang="de-DE" smtClean="0"/>
              <a:t>20.06.2016</a:t>
            </a:fld>
            <a:endParaRPr lang="de-DE"/>
          </a:p>
        </p:txBody>
      </p:sp>
      <p:sp>
        <p:nvSpPr>
          <p:cNvPr id="4" name="Fußzeilenplatzhalter 3"/>
          <p:cNvSpPr>
            <a:spLocks noGrp="1"/>
          </p:cNvSpPr>
          <p:nvPr>
            <p:ph type="ftr" sz="quarter" idx="2"/>
          </p:nvPr>
        </p:nvSpPr>
        <p:spPr>
          <a:xfrm>
            <a:off x="2" y="9721921"/>
            <a:ext cx="3076779" cy="512694"/>
          </a:xfrm>
          <a:prstGeom prst="rect">
            <a:avLst/>
          </a:prstGeom>
        </p:spPr>
        <p:txBody>
          <a:bodyPr vert="horz" lIns="65262" tIns="32631" rIns="65262" bIns="32631" rtlCol="0" anchor="b"/>
          <a:lstStyle>
            <a:lvl1pPr algn="l">
              <a:defRPr sz="800"/>
            </a:lvl1pPr>
          </a:lstStyle>
          <a:p>
            <a:endParaRPr lang="de-DE"/>
          </a:p>
        </p:txBody>
      </p:sp>
      <p:sp>
        <p:nvSpPr>
          <p:cNvPr id="5" name="Foliennummernplatzhalter 4"/>
          <p:cNvSpPr>
            <a:spLocks noGrp="1"/>
          </p:cNvSpPr>
          <p:nvPr>
            <p:ph type="sldNum" sz="quarter" idx="3"/>
          </p:nvPr>
        </p:nvSpPr>
        <p:spPr>
          <a:xfrm>
            <a:off x="4021387" y="9721921"/>
            <a:ext cx="3076779" cy="512694"/>
          </a:xfrm>
          <a:prstGeom prst="rect">
            <a:avLst/>
          </a:prstGeom>
        </p:spPr>
        <p:txBody>
          <a:bodyPr vert="horz" lIns="65262" tIns="32631" rIns="65262" bIns="32631" rtlCol="0" anchor="b"/>
          <a:lstStyle>
            <a:lvl1pPr algn="r">
              <a:defRPr sz="800"/>
            </a:lvl1pPr>
          </a:lstStyle>
          <a:p>
            <a:fld id="{0E654F70-AD26-4BCB-ADDD-B40BDB36A197}" type="slidenum">
              <a:rPr lang="de-DE" smtClean="0"/>
              <a:t>‹Nr.›</a:t>
            </a:fld>
            <a:endParaRPr lang="de-DE"/>
          </a:p>
        </p:txBody>
      </p:sp>
    </p:spTree>
    <p:extLst>
      <p:ext uri="{BB962C8B-B14F-4D97-AF65-F5344CB8AC3E}">
        <p14:creationId xmlns:p14="http://schemas.microsoft.com/office/powerpoint/2010/main" val="40317512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2"/>
            <a:ext cx="3076364" cy="513508"/>
          </a:xfrm>
          <a:prstGeom prst="rect">
            <a:avLst/>
          </a:prstGeom>
        </p:spPr>
        <p:txBody>
          <a:bodyPr vert="horz" lIns="94752" tIns="47377" rIns="94752" bIns="47377" rtlCol="0"/>
          <a:lstStyle>
            <a:lvl1pPr algn="l">
              <a:defRPr sz="1200"/>
            </a:lvl1pPr>
          </a:lstStyle>
          <a:p>
            <a:endParaRPr lang="de-DE"/>
          </a:p>
        </p:txBody>
      </p:sp>
      <p:sp>
        <p:nvSpPr>
          <p:cNvPr id="3" name="Datumsplatzhalter 2"/>
          <p:cNvSpPr>
            <a:spLocks noGrp="1"/>
          </p:cNvSpPr>
          <p:nvPr>
            <p:ph type="dt" idx="1"/>
          </p:nvPr>
        </p:nvSpPr>
        <p:spPr>
          <a:xfrm>
            <a:off x="4021295" y="2"/>
            <a:ext cx="3076364" cy="513508"/>
          </a:xfrm>
          <a:prstGeom prst="rect">
            <a:avLst/>
          </a:prstGeom>
        </p:spPr>
        <p:txBody>
          <a:bodyPr vert="horz" lIns="94752" tIns="47377" rIns="94752" bIns="47377" rtlCol="0"/>
          <a:lstStyle>
            <a:lvl1pPr algn="r">
              <a:defRPr sz="1200"/>
            </a:lvl1pPr>
          </a:lstStyle>
          <a:p>
            <a:fld id="{3FCA8581-28D2-49E9-905B-4FBDD4FDBA6E}" type="datetimeFigureOut">
              <a:rPr lang="de-DE" smtClean="0"/>
              <a:t>20.06.2016</a:t>
            </a:fld>
            <a:endParaRPr lang="de-DE"/>
          </a:p>
        </p:txBody>
      </p:sp>
      <p:sp>
        <p:nvSpPr>
          <p:cNvPr id="4" name="Folienbildplatzhalter 3"/>
          <p:cNvSpPr>
            <a:spLocks noGrp="1" noRot="1" noChangeAspect="1"/>
          </p:cNvSpPr>
          <p:nvPr>
            <p:ph type="sldImg" idx="2"/>
          </p:nvPr>
        </p:nvSpPr>
        <p:spPr>
          <a:xfrm>
            <a:off x="482600" y="1281113"/>
            <a:ext cx="6134100" cy="3451225"/>
          </a:xfrm>
          <a:prstGeom prst="rect">
            <a:avLst/>
          </a:prstGeom>
          <a:noFill/>
          <a:ln w="12700">
            <a:solidFill>
              <a:prstClr val="black"/>
            </a:solidFill>
          </a:ln>
        </p:spPr>
        <p:txBody>
          <a:bodyPr vert="horz" lIns="94752" tIns="47377" rIns="94752" bIns="47377" rtlCol="0" anchor="ctr"/>
          <a:lstStyle/>
          <a:p>
            <a:endParaRPr lang="de-DE"/>
          </a:p>
        </p:txBody>
      </p:sp>
      <p:sp>
        <p:nvSpPr>
          <p:cNvPr id="5" name="Notizenplatzhalter 4"/>
          <p:cNvSpPr>
            <a:spLocks noGrp="1"/>
          </p:cNvSpPr>
          <p:nvPr>
            <p:ph type="body" sz="quarter" idx="3"/>
          </p:nvPr>
        </p:nvSpPr>
        <p:spPr>
          <a:xfrm>
            <a:off x="709931" y="4925410"/>
            <a:ext cx="5679440" cy="4029878"/>
          </a:xfrm>
          <a:prstGeom prst="rect">
            <a:avLst/>
          </a:prstGeom>
        </p:spPr>
        <p:txBody>
          <a:bodyPr vert="horz" lIns="94752" tIns="47377" rIns="94752" bIns="47377"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1" y="9721109"/>
            <a:ext cx="3076364" cy="513507"/>
          </a:xfrm>
          <a:prstGeom prst="rect">
            <a:avLst/>
          </a:prstGeom>
        </p:spPr>
        <p:txBody>
          <a:bodyPr vert="horz" lIns="94752" tIns="47377" rIns="94752" bIns="47377" rtlCol="0" anchor="b"/>
          <a:lstStyle>
            <a:lvl1pPr algn="l">
              <a:defRPr sz="1200"/>
            </a:lvl1pPr>
          </a:lstStyle>
          <a:p>
            <a:endParaRPr lang="de-DE"/>
          </a:p>
        </p:txBody>
      </p:sp>
      <p:sp>
        <p:nvSpPr>
          <p:cNvPr id="7" name="Foliennummernplatzhalter 6"/>
          <p:cNvSpPr>
            <a:spLocks noGrp="1"/>
          </p:cNvSpPr>
          <p:nvPr>
            <p:ph type="sldNum" sz="quarter" idx="5"/>
          </p:nvPr>
        </p:nvSpPr>
        <p:spPr>
          <a:xfrm>
            <a:off x="4021295" y="9721109"/>
            <a:ext cx="3076364" cy="513507"/>
          </a:xfrm>
          <a:prstGeom prst="rect">
            <a:avLst/>
          </a:prstGeom>
        </p:spPr>
        <p:txBody>
          <a:bodyPr vert="horz" lIns="94752" tIns="47377" rIns="94752" bIns="47377" rtlCol="0" anchor="b"/>
          <a:lstStyle>
            <a:lvl1pPr algn="r">
              <a:defRPr sz="1200"/>
            </a:lvl1pPr>
          </a:lstStyle>
          <a:p>
            <a:fld id="{67D3BED3-E435-4D25-8BFB-EF5CA578E5F9}" type="slidenum">
              <a:rPr lang="de-DE" smtClean="0"/>
              <a:t>‹Nr.›</a:t>
            </a:fld>
            <a:endParaRPr lang="de-DE"/>
          </a:p>
        </p:txBody>
      </p:sp>
    </p:spTree>
    <p:extLst>
      <p:ext uri="{BB962C8B-B14F-4D97-AF65-F5344CB8AC3E}">
        <p14:creationId xmlns:p14="http://schemas.microsoft.com/office/powerpoint/2010/main" val="293896063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ln w="3175">
            <a:solidFill>
              <a:srgbClr val="616264"/>
            </a:solidFill>
          </a:ln>
        </p:spPr>
      </p:sp>
      <p:sp>
        <p:nvSpPr>
          <p:cNvPr id="3" name="Notizenplatzhalter 2"/>
          <p:cNvSpPr>
            <a:spLocks noGrp="1"/>
          </p:cNvSpPr>
          <p:nvPr>
            <p:ph type="body" idx="1"/>
          </p:nvPr>
        </p:nvSpPr>
        <p:spPr>
          <a:xfrm>
            <a:off x="709931" y="4925410"/>
            <a:ext cx="5679440" cy="4029878"/>
          </a:xfrm>
        </p:spPr>
        <p:txBody>
          <a:bodyPr/>
          <a:lstStyle/>
          <a:p>
            <a:pPr algn="ctr"/>
            <a:endParaRPr lang="de-DE" sz="1900" dirty="0">
              <a:solidFill>
                <a:srgbClr val="5C8D20"/>
              </a:solidFill>
            </a:endParaRPr>
          </a:p>
          <a:p>
            <a:pPr algn="ctr"/>
            <a:r>
              <a:rPr lang="de-DE" sz="1900" b="1" dirty="0">
                <a:solidFill>
                  <a:srgbClr val="5C8D20"/>
                </a:solidFill>
              </a:rPr>
              <a:t>Projektbeschreibung</a:t>
            </a:r>
          </a:p>
          <a:p>
            <a:pPr algn="ctr"/>
            <a:endParaRPr lang="de-DE" sz="1700" dirty="0">
              <a:solidFill>
                <a:srgbClr val="5C8D20"/>
              </a:solidFill>
            </a:endParaRPr>
          </a:p>
          <a:p>
            <a:pPr algn="ctr"/>
            <a:endParaRPr lang="de-DE" sz="1700" dirty="0">
              <a:solidFill>
                <a:srgbClr val="5C8D20"/>
              </a:solidFill>
            </a:endParaRPr>
          </a:p>
          <a:p>
            <a:pPr algn="ctr"/>
            <a:endParaRPr lang="de-DE" sz="1700" dirty="0">
              <a:solidFill>
                <a:srgbClr val="5C8D20"/>
              </a:solidFill>
            </a:endParaRPr>
          </a:p>
          <a:p>
            <a:pPr algn="ctr"/>
            <a:r>
              <a:rPr lang="de-DE" sz="1500" dirty="0">
                <a:solidFill>
                  <a:srgbClr val="5C8D20"/>
                </a:solidFill>
              </a:rPr>
              <a:t>Dipl.-Ing. (FH) Robert Wasser</a:t>
            </a:r>
          </a:p>
          <a:p>
            <a:pPr algn="ctr"/>
            <a:r>
              <a:rPr lang="de-DE" sz="1500" dirty="0">
                <a:solidFill>
                  <a:srgbClr val="5C8D20"/>
                </a:solidFill>
              </a:rPr>
              <a:t>M. Sc. Jaroslav </a:t>
            </a:r>
            <a:r>
              <a:rPr lang="de-DE" sz="1500" dirty="0" err="1">
                <a:solidFill>
                  <a:srgbClr val="5C8D20"/>
                </a:solidFill>
              </a:rPr>
              <a:t>Litau</a:t>
            </a:r>
            <a:endParaRPr lang="de-DE" sz="1500" dirty="0">
              <a:solidFill>
                <a:srgbClr val="5C8D20"/>
              </a:solidFill>
            </a:endParaRPr>
          </a:p>
          <a:p>
            <a:pPr algn="ctr"/>
            <a:endParaRPr lang="de-DE" sz="1500" dirty="0">
              <a:solidFill>
                <a:srgbClr val="5C8D20"/>
              </a:solidFill>
            </a:endParaRPr>
          </a:p>
          <a:p>
            <a:pPr algn="ctr"/>
            <a:endParaRPr lang="de-DE" sz="1500" dirty="0">
              <a:solidFill>
                <a:srgbClr val="5C8D20"/>
              </a:solidFill>
            </a:endParaRPr>
          </a:p>
          <a:p>
            <a:pPr algn="ctr"/>
            <a:endParaRPr lang="de-DE" sz="1500" dirty="0">
              <a:solidFill>
                <a:srgbClr val="5C8D20"/>
              </a:solidFill>
            </a:endParaRPr>
          </a:p>
          <a:p>
            <a:pPr algn="ctr"/>
            <a:endParaRPr lang="de-DE" sz="1500" dirty="0">
              <a:solidFill>
                <a:srgbClr val="5C8D20"/>
              </a:solidFill>
            </a:endParaRPr>
          </a:p>
          <a:p>
            <a:pPr algn="ctr"/>
            <a:r>
              <a:rPr lang="de-DE" sz="1500" dirty="0" err="1">
                <a:solidFill>
                  <a:srgbClr val="5C8D20"/>
                </a:solidFill>
              </a:rPr>
              <a:t>Energethik</a:t>
            </a:r>
            <a:r>
              <a:rPr lang="de-DE" sz="1500" dirty="0">
                <a:solidFill>
                  <a:srgbClr val="5C8D20"/>
                </a:solidFill>
              </a:rPr>
              <a:t> Ingenieurgesellschaft mbH</a:t>
            </a:r>
          </a:p>
        </p:txBody>
      </p:sp>
      <p:sp>
        <p:nvSpPr>
          <p:cNvPr id="5" name="Foliennummernplatzhalter 4"/>
          <p:cNvSpPr>
            <a:spLocks noGrp="1"/>
          </p:cNvSpPr>
          <p:nvPr>
            <p:ph type="sldNum" sz="quarter" idx="10"/>
          </p:nvPr>
        </p:nvSpPr>
        <p:spPr>
          <a:xfrm>
            <a:off x="2011470" y="9721109"/>
            <a:ext cx="3076364" cy="513507"/>
          </a:xfrm>
        </p:spPr>
        <p:txBody>
          <a:bodyPr/>
          <a:lstStyle/>
          <a:p>
            <a:pPr algn="ctr"/>
            <a:r>
              <a:rPr lang="de-DE" sz="1300" dirty="0"/>
              <a:t>Seite </a:t>
            </a:r>
            <a:fld id="{67D3BED3-E435-4D25-8BFB-EF5CA578E5F9}" type="slidenum">
              <a:rPr lang="de-DE" sz="1300"/>
              <a:pPr algn="ctr"/>
              <a:t>1</a:t>
            </a:fld>
            <a:r>
              <a:rPr lang="de-DE" sz="1300" dirty="0"/>
              <a:t> von 24</a:t>
            </a:r>
          </a:p>
        </p:txBody>
      </p:sp>
    </p:spTree>
    <p:extLst>
      <p:ext uri="{BB962C8B-B14F-4D97-AF65-F5344CB8AC3E}">
        <p14:creationId xmlns:p14="http://schemas.microsoft.com/office/powerpoint/2010/main" val="14256404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ln>
            <a:solidFill>
              <a:srgbClr val="616264"/>
            </a:solidFill>
          </a:ln>
        </p:spPr>
      </p:sp>
      <p:sp>
        <p:nvSpPr>
          <p:cNvPr id="3" name="Notizenplatzhalter 2"/>
          <p:cNvSpPr>
            <a:spLocks noGrp="1"/>
          </p:cNvSpPr>
          <p:nvPr>
            <p:ph type="body" idx="1"/>
          </p:nvPr>
        </p:nvSpPr>
        <p:spPr/>
        <p:txBody>
          <a:bodyPr/>
          <a:lstStyle/>
          <a:p>
            <a:pPr defTabSz="947523">
              <a:defRPr/>
            </a:pPr>
            <a:r>
              <a:rPr lang="de-DE">
                <a:solidFill>
                  <a:schemeClr val="bg1"/>
                </a:solidFill>
              </a:rPr>
              <a:t>Energethik Ingenieurgesellschaft mbH steht für die Verbindung von Energie und Ethik, weil wir glauben, dass nur durch Ethik eine friedliche und menschenwürdige Energieversorgung geschaffen werden kann. Wir flexibilisieren Biogasanlagen und optimieren deren Wärmenutzung, das bedeutet, das wir die Anlagen so umbauen, das sie Strom und Wärme dann produzieren konnen, wenn sie gebraucht werden. Wir realisieren Energiekonzepte so, als wären es unsere eigenen. </a:t>
            </a:r>
            <a:endParaRPr lang="de-DE" dirty="0">
              <a:solidFill>
                <a:schemeClr val="bg1"/>
              </a:solidFill>
            </a:endParaRPr>
          </a:p>
          <a:p>
            <a:endParaRPr lang="de-DE" dirty="0"/>
          </a:p>
        </p:txBody>
      </p:sp>
      <p:sp>
        <p:nvSpPr>
          <p:cNvPr id="4" name="Foliennummernplatzhalter 3"/>
          <p:cNvSpPr>
            <a:spLocks noGrp="1"/>
          </p:cNvSpPr>
          <p:nvPr>
            <p:ph type="sldNum" sz="quarter" idx="10"/>
          </p:nvPr>
        </p:nvSpPr>
        <p:spPr>
          <a:xfrm>
            <a:off x="2011470" y="9721109"/>
            <a:ext cx="3076364" cy="513507"/>
          </a:xfrm>
        </p:spPr>
        <p:txBody>
          <a:bodyPr/>
          <a:lstStyle/>
          <a:p>
            <a:pPr algn="ctr"/>
            <a:r>
              <a:rPr lang="de-DE" sz="1300" dirty="0"/>
              <a:t>Seite </a:t>
            </a:r>
            <a:fld id="{67D3BED3-E435-4D25-8BFB-EF5CA578E5F9}" type="slidenum">
              <a:rPr lang="de-DE" sz="1300"/>
              <a:pPr algn="ctr"/>
              <a:t>2</a:t>
            </a:fld>
            <a:r>
              <a:rPr lang="de-DE" sz="1300" dirty="0"/>
              <a:t> von 24</a:t>
            </a:r>
          </a:p>
        </p:txBody>
      </p:sp>
    </p:spTree>
    <p:extLst>
      <p:ext uri="{BB962C8B-B14F-4D97-AF65-F5344CB8AC3E}">
        <p14:creationId xmlns:p14="http://schemas.microsoft.com/office/powerpoint/2010/main" val="2038608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ln>
            <a:solidFill>
              <a:srgbClr val="616264"/>
            </a:solidFill>
          </a:ln>
        </p:spPr>
      </p:sp>
      <p:sp>
        <p:nvSpPr>
          <p:cNvPr id="3" name="Notizenplatzhalter 2"/>
          <p:cNvSpPr>
            <a:spLocks noGrp="1"/>
          </p:cNvSpPr>
          <p:nvPr>
            <p:ph type="body" idx="1"/>
          </p:nvPr>
        </p:nvSpPr>
        <p:spPr>
          <a:xfrm>
            <a:off x="709931" y="4925409"/>
            <a:ext cx="5679440" cy="4370211"/>
          </a:xfrm>
        </p:spPr>
        <p:txBody>
          <a:bodyPr/>
          <a:lstStyle/>
          <a:p>
            <a:pPr>
              <a:spcAft>
                <a:spcPts val="857"/>
              </a:spcAft>
            </a:pPr>
            <a:endParaRPr lang="de-DE" sz="1400" dirty="0">
              <a:solidFill>
                <a:srgbClr val="5C8D20"/>
              </a:solidFill>
            </a:endParaRPr>
          </a:p>
        </p:txBody>
      </p:sp>
      <p:sp>
        <p:nvSpPr>
          <p:cNvPr id="4" name="Foliennummernplatzhalter 3"/>
          <p:cNvSpPr>
            <a:spLocks noGrp="1"/>
          </p:cNvSpPr>
          <p:nvPr>
            <p:ph type="sldNum" sz="quarter" idx="10"/>
          </p:nvPr>
        </p:nvSpPr>
        <p:spPr>
          <a:xfrm>
            <a:off x="2011470" y="9721109"/>
            <a:ext cx="3076364" cy="513507"/>
          </a:xfrm>
        </p:spPr>
        <p:txBody>
          <a:bodyPr/>
          <a:lstStyle/>
          <a:p>
            <a:pPr algn="ctr"/>
            <a:endParaRPr lang="de-DE" sz="1300" dirty="0"/>
          </a:p>
          <a:p>
            <a:pPr algn="ctr"/>
            <a:endParaRPr lang="de-DE" sz="1300" dirty="0"/>
          </a:p>
          <a:p>
            <a:pPr algn="ctr"/>
            <a:r>
              <a:rPr lang="de-DE" sz="1300" dirty="0"/>
              <a:t>Seite </a:t>
            </a:r>
            <a:fld id="{67D3BED3-E435-4D25-8BFB-EF5CA578E5F9}" type="slidenum">
              <a:rPr lang="de-DE" sz="1300"/>
              <a:pPr algn="ctr"/>
              <a:t>4</a:t>
            </a:fld>
            <a:r>
              <a:rPr lang="de-DE" sz="1300" dirty="0"/>
              <a:t> von 24</a:t>
            </a:r>
          </a:p>
        </p:txBody>
      </p:sp>
    </p:spTree>
    <p:extLst>
      <p:ext uri="{BB962C8B-B14F-4D97-AF65-F5344CB8AC3E}">
        <p14:creationId xmlns:p14="http://schemas.microsoft.com/office/powerpoint/2010/main" val="9833738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ln>
            <a:solidFill>
              <a:srgbClr val="616264"/>
            </a:solidFill>
          </a:ln>
        </p:spPr>
      </p:sp>
      <p:sp>
        <p:nvSpPr>
          <p:cNvPr id="3" name="Notizenplatzhalter 2"/>
          <p:cNvSpPr>
            <a:spLocks noGrp="1"/>
          </p:cNvSpPr>
          <p:nvPr>
            <p:ph type="body" idx="1"/>
          </p:nvPr>
        </p:nvSpPr>
        <p:spPr>
          <a:xfrm>
            <a:off x="709931" y="4925409"/>
            <a:ext cx="5679440" cy="4370211"/>
          </a:xfrm>
        </p:spPr>
        <p:txBody>
          <a:bodyPr/>
          <a:lstStyle/>
          <a:p>
            <a:pPr>
              <a:spcAft>
                <a:spcPts val="857"/>
              </a:spcAft>
            </a:pPr>
            <a:endParaRPr lang="de-DE" sz="1400" dirty="0">
              <a:solidFill>
                <a:srgbClr val="5C8D20"/>
              </a:solidFill>
            </a:endParaRPr>
          </a:p>
        </p:txBody>
      </p:sp>
      <p:sp>
        <p:nvSpPr>
          <p:cNvPr id="4" name="Foliennummernplatzhalter 3"/>
          <p:cNvSpPr>
            <a:spLocks noGrp="1"/>
          </p:cNvSpPr>
          <p:nvPr>
            <p:ph type="sldNum" sz="quarter" idx="10"/>
          </p:nvPr>
        </p:nvSpPr>
        <p:spPr>
          <a:xfrm>
            <a:off x="2011470" y="9721109"/>
            <a:ext cx="3076364" cy="513507"/>
          </a:xfrm>
        </p:spPr>
        <p:txBody>
          <a:bodyPr/>
          <a:lstStyle/>
          <a:p>
            <a:pPr algn="ctr"/>
            <a:endParaRPr lang="de-DE" sz="1300" dirty="0"/>
          </a:p>
          <a:p>
            <a:pPr algn="ctr"/>
            <a:endParaRPr lang="de-DE" sz="1300" dirty="0"/>
          </a:p>
          <a:p>
            <a:pPr algn="ctr"/>
            <a:r>
              <a:rPr lang="de-DE" sz="1300" dirty="0"/>
              <a:t>Seite </a:t>
            </a:r>
            <a:fld id="{67D3BED3-E435-4D25-8BFB-EF5CA578E5F9}" type="slidenum">
              <a:rPr lang="de-DE" sz="1300"/>
              <a:pPr algn="ctr"/>
              <a:t>5</a:t>
            </a:fld>
            <a:r>
              <a:rPr lang="de-DE" sz="1300" dirty="0"/>
              <a:t> von 24</a:t>
            </a:r>
          </a:p>
        </p:txBody>
      </p:sp>
    </p:spTree>
    <p:extLst>
      <p:ext uri="{BB962C8B-B14F-4D97-AF65-F5344CB8AC3E}">
        <p14:creationId xmlns:p14="http://schemas.microsoft.com/office/powerpoint/2010/main" val="2418575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ln>
            <a:solidFill>
              <a:srgbClr val="616264"/>
            </a:solidFill>
          </a:ln>
        </p:spPr>
      </p:sp>
      <p:sp>
        <p:nvSpPr>
          <p:cNvPr id="4" name="Foliennummernplatzhalter 3"/>
          <p:cNvSpPr>
            <a:spLocks noGrp="1"/>
          </p:cNvSpPr>
          <p:nvPr>
            <p:ph type="sldNum" sz="quarter" idx="10"/>
          </p:nvPr>
        </p:nvSpPr>
        <p:spPr>
          <a:xfrm>
            <a:off x="2011470" y="9721109"/>
            <a:ext cx="3076364" cy="513507"/>
          </a:xfrm>
        </p:spPr>
        <p:txBody>
          <a:bodyPr/>
          <a:lstStyle/>
          <a:p>
            <a:pPr algn="ctr"/>
            <a:r>
              <a:rPr lang="de-DE" sz="1300" dirty="0"/>
              <a:t>Seite </a:t>
            </a:r>
            <a:fld id="{67D3BED3-E435-4D25-8BFB-EF5CA578E5F9}" type="slidenum">
              <a:rPr lang="de-DE" sz="1300"/>
              <a:pPr algn="ctr"/>
              <a:t>27</a:t>
            </a:fld>
            <a:r>
              <a:rPr lang="de-DE" sz="1300" dirty="0"/>
              <a:t> von 24</a:t>
            </a:r>
            <a:endParaRPr lang="de-DE" dirty="0"/>
          </a:p>
        </p:txBody>
      </p:sp>
    </p:spTree>
    <p:extLst>
      <p:ext uri="{BB962C8B-B14F-4D97-AF65-F5344CB8AC3E}">
        <p14:creationId xmlns:p14="http://schemas.microsoft.com/office/powerpoint/2010/main" val="17470965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a:t>Titelmasterformat durch Klicken bearbeiten</a:t>
            </a:r>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F1A185D2-DF4F-47A7-8B19-A1FF4CC45D1E}" type="datetimeFigureOut">
              <a:rPr lang="de-DE" smtClean="0"/>
              <a:t>20.06.2016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0338F23-7B1C-4316-8278-78E7C707B0C8}" type="slidenum">
              <a:rPr lang="de-DE" smtClean="0"/>
              <a:t>‹Nr.›</a:t>
            </a:fld>
            <a:endParaRPr lang="de-DE"/>
          </a:p>
        </p:txBody>
      </p:sp>
    </p:spTree>
    <p:extLst>
      <p:ext uri="{BB962C8B-B14F-4D97-AF65-F5344CB8AC3E}">
        <p14:creationId xmlns:p14="http://schemas.microsoft.com/office/powerpoint/2010/main" val="22703341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F1A185D2-DF4F-47A7-8B19-A1FF4CC45D1E}" type="datetimeFigureOut">
              <a:rPr lang="de-DE" smtClean="0"/>
              <a:t>20.06.2016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0338F23-7B1C-4316-8278-78E7C707B0C8}" type="slidenum">
              <a:rPr lang="de-DE" smtClean="0"/>
              <a:t>‹Nr.›</a:t>
            </a:fld>
            <a:endParaRPr lang="de-DE"/>
          </a:p>
        </p:txBody>
      </p:sp>
    </p:spTree>
    <p:extLst>
      <p:ext uri="{BB962C8B-B14F-4D97-AF65-F5344CB8AC3E}">
        <p14:creationId xmlns:p14="http://schemas.microsoft.com/office/powerpoint/2010/main" val="4165517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F1A185D2-DF4F-47A7-8B19-A1FF4CC45D1E}" type="datetimeFigureOut">
              <a:rPr lang="de-DE" smtClean="0"/>
              <a:t>20.06.2016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0338F23-7B1C-4316-8278-78E7C707B0C8}" type="slidenum">
              <a:rPr lang="de-DE" smtClean="0"/>
              <a:t>‹Nr.›</a:t>
            </a:fld>
            <a:endParaRPr lang="de-DE"/>
          </a:p>
        </p:txBody>
      </p:sp>
    </p:spTree>
    <p:extLst>
      <p:ext uri="{BB962C8B-B14F-4D97-AF65-F5344CB8AC3E}">
        <p14:creationId xmlns:p14="http://schemas.microsoft.com/office/powerpoint/2010/main" val="39726351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F1A185D2-DF4F-47A7-8B19-A1FF4CC45D1E}" type="datetimeFigureOut">
              <a:rPr lang="de-DE" smtClean="0"/>
              <a:t>20.06.2016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0338F23-7B1C-4316-8278-78E7C707B0C8}" type="slidenum">
              <a:rPr lang="de-DE" smtClean="0"/>
              <a:t>‹Nr.›</a:t>
            </a:fld>
            <a:endParaRPr lang="de-DE"/>
          </a:p>
        </p:txBody>
      </p:sp>
    </p:spTree>
    <p:extLst>
      <p:ext uri="{BB962C8B-B14F-4D97-AF65-F5344CB8AC3E}">
        <p14:creationId xmlns:p14="http://schemas.microsoft.com/office/powerpoint/2010/main" val="613226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F1A185D2-DF4F-47A7-8B19-A1FF4CC45D1E}" type="datetimeFigureOut">
              <a:rPr lang="de-DE" smtClean="0"/>
              <a:t>20.06.2016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0338F23-7B1C-4316-8278-78E7C707B0C8}" type="slidenum">
              <a:rPr lang="de-DE" smtClean="0"/>
              <a:t>‹Nr.›</a:t>
            </a:fld>
            <a:endParaRPr lang="de-DE"/>
          </a:p>
        </p:txBody>
      </p:sp>
    </p:spTree>
    <p:extLst>
      <p:ext uri="{BB962C8B-B14F-4D97-AF65-F5344CB8AC3E}">
        <p14:creationId xmlns:p14="http://schemas.microsoft.com/office/powerpoint/2010/main" val="459495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838200" y="1825625"/>
            <a:ext cx="5181600"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72200" y="1825625"/>
            <a:ext cx="5181600"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F1A185D2-DF4F-47A7-8B19-A1FF4CC45D1E}" type="datetimeFigureOut">
              <a:rPr lang="de-DE" smtClean="0"/>
              <a:t>20.06.2016</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60338F23-7B1C-4316-8278-78E7C707B0C8}" type="slidenum">
              <a:rPr lang="de-DE" smtClean="0"/>
              <a:t>‹Nr.›</a:t>
            </a:fld>
            <a:endParaRPr lang="de-DE"/>
          </a:p>
        </p:txBody>
      </p:sp>
    </p:spTree>
    <p:extLst>
      <p:ext uri="{BB962C8B-B14F-4D97-AF65-F5344CB8AC3E}">
        <p14:creationId xmlns:p14="http://schemas.microsoft.com/office/powerpoint/2010/main" val="2562443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a:t>Titelmasterformat durch Klicken bearbeiten</a:t>
            </a:r>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839788" y="2505075"/>
            <a:ext cx="5157787"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F1A185D2-DF4F-47A7-8B19-A1FF4CC45D1E}" type="datetimeFigureOut">
              <a:rPr lang="de-DE" smtClean="0"/>
              <a:t>20.06.2016</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60338F23-7B1C-4316-8278-78E7C707B0C8}" type="slidenum">
              <a:rPr lang="de-DE" smtClean="0"/>
              <a:t>‹Nr.›</a:t>
            </a:fld>
            <a:endParaRPr lang="de-DE"/>
          </a:p>
        </p:txBody>
      </p:sp>
    </p:spTree>
    <p:extLst>
      <p:ext uri="{BB962C8B-B14F-4D97-AF65-F5344CB8AC3E}">
        <p14:creationId xmlns:p14="http://schemas.microsoft.com/office/powerpoint/2010/main" val="4067450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F1A185D2-DF4F-47A7-8B19-A1FF4CC45D1E}" type="datetimeFigureOut">
              <a:rPr lang="de-DE" smtClean="0"/>
              <a:t>20.06.2016</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60338F23-7B1C-4316-8278-78E7C707B0C8}" type="slidenum">
              <a:rPr lang="de-DE" smtClean="0"/>
              <a:t>‹Nr.›</a:t>
            </a:fld>
            <a:endParaRPr lang="de-DE"/>
          </a:p>
        </p:txBody>
      </p:sp>
    </p:spTree>
    <p:extLst>
      <p:ext uri="{BB962C8B-B14F-4D97-AF65-F5344CB8AC3E}">
        <p14:creationId xmlns:p14="http://schemas.microsoft.com/office/powerpoint/2010/main" val="446344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F1A185D2-DF4F-47A7-8B19-A1FF4CC45D1E}" type="datetimeFigureOut">
              <a:rPr lang="de-DE" smtClean="0"/>
              <a:t>20.06.2016</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60338F23-7B1C-4316-8278-78E7C707B0C8}" type="slidenum">
              <a:rPr lang="de-DE" smtClean="0"/>
              <a:t>‹Nr.›</a:t>
            </a:fld>
            <a:endParaRPr lang="de-DE"/>
          </a:p>
        </p:txBody>
      </p:sp>
    </p:spTree>
    <p:extLst>
      <p:ext uri="{BB962C8B-B14F-4D97-AF65-F5344CB8AC3E}">
        <p14:creationId xmlns:p14="http://schemas.microsoft.com/office/powerpoint/2010/main" val="38754101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umsplatzhalter 4"/>
          <p:cNvSpPr>
            <a:spLocks noGrp="1"/>
          </p:cNvSpPr>
          <p:nvPr>
            <p:ph type="dt" sz="half" idx="10"/>
          </p:nvPr>
        </p:nvSpPr>
        <p:spPr/>
        <p:txBody>
          <a:bodyPr/>
          <a:lstStyle/>
          <a:p>
            <a:fld id="{F1A185D2-DF4F-47A7-8B19-A1FF4CC45D1E}" type="datetimeFigureOut">
              <a:rPr lang="de-DE" smtClean="0"/>
              <a:t>20.06.2016</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60338F23-7B1C-4316-8278-78E7C707B0C8}" type="slidenum">
              <a:rPr lang="de-DE" smtClean="0"/>
              <a:t>‹Nr.›</a:t>
            </a:fld>
            <a:endParaRPr lang="de-DE"/>
          </a:p>
        </p:txBody>
      </p:sp>
    </p:spTree>
    <p:extLst>
      <p:ext uri="{BB962C8B-B14F-4D97-AF65-F5344CB8AC3E}">
        <p14:creationId xmlns:p14="http://schemas.microsoft.com/office/powerpoint/2010/main" val="2065056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umsplatzhalter 4"/>
          <p:cNvSpPr>
            <a:spLocks noGrp="1"/>
          </p:cNvSpPr>
          <p:nvPr>
            <p:ph type="dt" sz="half" idx="10"/>
          </p:nvPr>
        </p:nvSpPr>
        <p:spPr/>
        <p:txBody>
          <a:bodyPr/>
          <a:lstStyle/>
          <a:p>
            <a:fld id="{F1A185D2-DF4F-47A7-8B19-A1FF4CC45D1E}" type="datetimeFigureOut">
              <a:rPr lang="de-DE" smtClean="0"/>
              <a:t>20.06.2016</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60338F23-7B1C-4316-8278-78E7C707B0C8}" type="slidenum">
              <a:rPr lang="de-DE" smtClean="0"/>
              <a:t>‹Nr.›</a:t>
            </a:fld>
            <a:endParaRPr lang="de-DE"/>
          </a:p>
        </p:txBody>
      </p:sp>
    </p:spTree>
    <p:extLst>
      <p:ext uri="{BB962C8B-B14F-4D97-AF65-F5344CB8AC3E}">
        <p14:creationId xmlns:p14="http://schemas.microsoft.com/office/powerpoint/2010/main" val="2514461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A185D2-DF4F-47A7-8B19-A1FF4CC45D1E}" type="datetimeFigureOut">
              <a:rPr lang="de-DE" smtClean="0"/>
              <a:t>20.06.2016</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338F23-7B1C-4316-8278-78E7C707B0C8}" type="slidenum">
              <a:rPr lang="de-DE" smtClean="0"/>
              <a:t>‹Nr.›</a:t>
            </a:fld>
            <a:endParaRPr lang="de-DE"/>
          </a:p>
        </p:txBody>
      </p:sp>
    </p:spTree>
    <p:extLst>
      <p:ext uri="{BB962C8B-B14F-4D97-AF65-F5344CB8AC3E}">
        <p14:creationId xmlns:p14="http://schemas.microsoft.com/office/powerpoint/2010/main" val="8611270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chart" Target="../charts/chart1.xml"/><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0.jpg"/><Relationship Id="rId5" Type="http://schemas.openxmlformats.org/officeDocument/2006/relationships/image" Target="../media/image19.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hemeOverride" Target="../theme/themeOverride1.xml"/><Relationship Id="rId5" Type="http://schemas.openxmlformats.org/officeDocument/2006/relationships/image" Target="../media/image3.jpeg"/><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hemeOverride" Target="../theme/themeOverride2.xml"/><Relationship Id="rId5" Type="http://schemas.openxmlformats.org/officeDocument/2006/relationships/image" Target="../media/image3.jpeg"/><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hemeOverride" Target="../theme/themeOverride3.xml"/><Relationship Id="rId5" Type="http://schemas.openxmlformats.org/officeDocument/2006/relationships/image" Target="../media/image3.jpeg"/><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hemeOverride" Target="../theme/themeOverride4.xml"/><Relationship Id="rId5" Type="http://schemas.openxmlformats.org/officeDocument/2006/relationships/image" Target="../media/image3.jpeg"/><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hemeOverride" Target="../theme/themeOverride5.xml"/><Relationship Id="rId5" Type="http://schemas.openxmlformats.org/officeDocument/2006/relationships/image" Target="../media/image3.jpeg"/><Relationship Id="rId4" Type="http://schemas.openxmlformats.org/officeDocument/2006/relationships/image" Target="../media/image2.jpe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hemeOverride" Target="../theme/themeOverride6.xml"/><Relationship Id="rId5" Type="http://schemas.openxmlformats.org/officeDocument/2006/relationships/image" Target="../media/image3.jpeg"/><Relationship Id="rId4" Type="http://schemas.openxmlformats.org/officeDocument/2006/relationships/image" Target="../media/image2.jpeg"/></Relationships>
</file>

<file path=ppt/slides/_rels/slide26.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Layout" Target="../diagrams/layout1.xml"/><Relationship Id="rId7" Type="http://schemas.openxmlformats.org/officeDocument/2006/relationships/image" Target="../media/image1.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3.jpeg"/></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jpeg"/></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hemeOverride" Target="../theme/themeOverride7.xml"/><Relationship Id="rId5" Type="http://schemas.openxmlformats.org/officeDocument/2006/relationships/image" Target="../media/image3.jpe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microsoft.com/office/2007/relationships/hdphoto" Target="../media/hdphoto1.wdp"/><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3.jpe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3.jpe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png"/><Relationship Id="rId1" Type="http://schemas.openxmlformats.org/officeDocument/2006/relationships/slideLayout" Target="../slideLayouts/slideLayout4.xml"/><Relationship Id="rId5" Type="http://schemas.openxmlformats.org/officeDocument/2006/relationships/image" Target="../media/image3.jpe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6256" y="6134804"/>
            <a:ext cx="720000" cy="720000"/>
          </a:xfrm>
          <a:prstGeom prst="rect">
            <a:avLst/>
          </a:prstGeom>
        </p:spPr>
      </p:pic>
      <p:pic>
        <p:nvPicPr>
          <p:cNvPr id="5" name="Grafik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23373" y="6134804"/>
            <a:ext cx="722904" cy="720000"/>
          </a:xfrm>
          <a:prstGeom prst="rect">
            <a:avLst/>
          </a:prstGeom>
        </p:spPr>
      </p:pic>
      <p:pic>
        <p:nvPicPr>
          <p:cNvPr id="6" name="Grafik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53394" y="6136646"/>
            <a:ext cx="722904" cy="720000"/>
          </a:xfrm>
          <a:prstGeom prst="rect">
            <a:avLst/>
          </a:prstGeom>
        </p:spPr>
      </p:pic>
      <p:sp>
        <p:nvSpPr>
          <p:cNvPr id="2" name="Textfeld 1"/>
          <p:cNvSpPr txBox="1"/>
          <p:nvPr/>
        </p:nvSpPr>
        <p:spPr>
          <a:xfrm>
            <a:off x="716198" y="1108144"/>
            <a:ext cx="10759603" cy="2169825"/>
          </a:xfrm>
          <a:prstGeom prst="rect">
            <a:avLst/>
          </a:prstGeom>
          <a:noFill/>
        </p:spPr>
        <p:txBody>
          <a:bodyPr wrap="square" rtlCol="0">
            <a:spAutoFit/>
          </a:bodyPr>
          <a:lstStyle/>
          <a:p>
            <a:pPr algn="ctr"/>
            <a:endParaRPr lang="de-DE" sz="4500" b="1" dirty="0">
              <a:solidFill>
                <a:srgbClr val="5C8D20"/>
              </a:solidFill>
            </a:endParaRPr>
          </a:p>
          <a:p>
            <a:pPr algn="ctr"/>
            <a:r>
              <a:rPr lang="de-DE" sz="4500" b="1" dirty="0">
                <a:solidFill>
                  <a:srgbClr val="5C8D20"/>
                </a:solidFill>
              </a:rPr>
              <a:t>Regenerative Wärmeversorgung </a:t>
            </a:r>
          </a:p>
          <a:p>
            <a:pPr algn="ctr"/>
            <a:r>
              <a:rPr lang="de-DE" sz="4500" b="1" dirty="0">
                <a:solidFill>
                  <a:srgbClr val="5C8D20"/>
                </a:solidFill>
              </a:rPr>
              <a:t>im Südosten </a:t>
            </a:r>
            <a:r>
              <a:rPr lang="de-DE" sz="4500" b="1" dirty="0" err="1">
                <a:solidFill>
                  <a:srgbClr val="5C8D20"/>
                </a:solidFill>
              </a:rPr>
              <a:t>Ostbeverns</a:t>
            </a:r>
            <a:endParaRPr lang="de-DE" sz="3000" b="1" dirty="0">
              <a:solidFill>
                <a:srgbClr val="649E4E"/>
              </a:solidFill>
            </a:endParaRPr>
          </a:p>
        </p:txBody>
      </p:sp>
      <p:sp>
        <p:nvSpPr>
          <p:cNvPr id="3" name="Textfeld 2"/>
          <p:cNvSpPr txBox="1"/>
          <p:nvPr/>
        </p:nvSpPr>
        <p:spPr>
          <a:xfrm>
            <a:off x="5123617" y="5077107"/>
            <a:ext cx="1944764" cy="553998"/>
          </a:xfrm>
          <a:prstGeom prst="rect">
            <a:avLst/>
          </a:prstGeom>
          <a:noFill/>
        </p:spPr>
        <p:txBody>
          <a:bodyPr wrap="none" rtlCol="0">
            <a:spAutoFit/>
          </a:bodyPr>
          <a:lstStyle/>
          <a:p>
            <a:pPr algn="ctr"/>
            <a:r>
              <a:rPr lang="de-DE" sz="3000" dirty="0">
                <a:solidFill>
                  <a:srgbClr val="5C8D20"/>
                </a:solidFill>
              </a:rPr>
              <a:t>22.06.2016</a:t>
            </a:r>
          </a:p>
        </p:txBody>
      </p:sp>
    </p:spTree>
    <p:extLst>
      <p:ext uri="{BB962C8B-B14F-4D97-AF65-F5344CB8AC3E}">
        <p14:creationId xmlns:p14="http://schemas.microsoft.com/office/powerpoint/2010/main" val="27472573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de-DE" b="1" dirty="0">
                <a:solidFill>
                  <a:srgbClr val="5C8D20"/>
                </a:solidFill>
              </a:rPr>
              <a:t>Technische Daten</a:t>
            </a:r>
            <a:br>
              <a:rPr lang="de-DE" b="1" dirty="0">
                <a:solidFill>
                  <a:srgbClr val="5C8D20"/>
                </a:solidFill>
              </a:rPr>
            </a:br>
            <a:endParaRPr lang="de-DE" b="1" dirty="0">
              <a:solidFill>
                <a:srgbClr val="5C8D20"/>
              </a:solidFill>
            </a:endParaRPr>
          </a:p>
        </p:txBody>
      </p:sp>
      <p:pic>
        <p:nvPicPr>
          <p:cNvPr id="6" name="Inhaltsplatzhalter 5"/>
          <p:cNvPicPr>
            <a:picLocks noGrp="1" noChangeAspect="1"/>
          </p:cNvPicPr>
          <p:nvPr>
            <p:ph idx="1"/>
          </p:nvPr>
        </p:nvPicPr>
        <p:blipFill>
          <a:blip r:embed="rId2"/>
          <a:stretch>
            <a:fillRect/>
          </a:stretch>
        </p:blipFill>
        <p:spPr>
          <a:xfrm>
            <a:off x="950264" y="1422157"/>
            <a:ext cx="5424180" cy="4801362"/>
          </a:xfrm>
          <a:prstGeom prst="rect">
            <a:avLst/>
          </a:prstGeom>
        </p:spPr>
      </p:pic>
      <p:pic>
        <p:nvPicPr>
          <p:cNvPr id="7" name="Grafik 6"/>
          <p:cNvPicPr>
            <a:picLocks noChangeAspect="1"/>
          </p:cNvPicPr>
          <p:nvPr/>
        </p:nvPicPr>
        <p:blipFill>
          <a:blip r:embed="rId3"/>
          <a:stretch>
            <a:fillRect/>
          </a:stretch>
        </p:blipFill>
        <p:spPr>
          <a:xfrm>
            <a:off x="7197103" y="913380"/>
            <a:ext cx="4118306" cy="5221424"/>
          </a:xfrm>
          <a:prstGeom prst="rect">
            <a:avLst/>
          </a:prstGeom>
        </p:spPr>
      </p:pic>
      <p:pic>
        <p:nvPicPr>
          <p:cNvPr id="8" name="Grafik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6256" y="6134804"/>
            <a:ext cx="720000" cy="720000"/>
          </a:xfrm>
          <a:prstGeom prst="rect">
            <a:avLst/>
          </a:prstGeom>
        </p:spPr>
      </p:pic>
      <p:pic>
        <p:nvPicPr>
          <p:cNvPr id="9" name="Grafik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23373" y="6134804"/>
            <a:ext cx="722904" cy="720000"/>
          </a:xfrm>
          <a:prstGeom prst="rect">
            <a:avLst/>
          </a:prstGeom>
        </p:spPr>
      </p:pic>
      <p:pic>
        <p:nvPicPr>
          <p:cNvPr id="10" name="Grafik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53394" y="6136646"/>
            <a:ext cx="722904" cy="720000"/>
          </a:xfrm>
          <a:prstGeom prst="rect">
            <a:avLst/>
          </a:prstGeom>
        </p:spPr>
      </p:pic>
    </p:spTree>
    <p:extLst>
      <p:ext uri="{BB962C8B-B14F-4D97-AF65-F5344CB8AC3E}">
        <p14:creationId xmlns:p14="http://schemas.microsoft.com/office/powerpoint/2010/main" val="42433774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b="1" dirty="0">
                <a:solidFill>
                  <a:srgbClr val="5C8D20"/>
                </a:solidFill>
              </a:rPr>
              <a:t>Vorteile der Übergabestationen</a:t>
            </a:r>
          </a:p>
        </p:txBody>
      </p:sp>
      <p:sp>
        <p:nvSpPr>
          <p:cNvPr id="3" name="Inhaltsplatzhalter 2"/>
          <p:cNvSpPr>
            <a:spLocks noGrp="1"/>
          </p:cNvSpPr>
          <p:nvPr>
            <p:ph idx="1"/>
          </p:nvPr>
        </p:nvSpPr>
        <p:spPr/>
        <p:txBody>
          <a:bodyPr anchor="ctr"/>
          <a:lstStyle/>
          <a:p>
            <a:r>
              <a:rPr lang="de-DE" dirty="0">
                <a:solidFill>
                  <a:srgbClr val="5C8D20"/>
                </a:solidFill>
              </a:rPr>
              <a:t>Bedarfsgerechte Leistungsabstufung</a:t>
            </a:r>
          </a:p>
          <a:p>
            <a:r>
              <a:rPr lang="de-DE" dirty="0">
                <a:solidFill>
                  <a:srgbClr val="5C8D20"/>
                </a:solidFill>
              </a:rPr>
              <a:t>Innovative Wärmedämmung</a:t>
            </a:r>
          </a:p>
          <a:p>
            <a:r>
              <a:rPr lang="de-DE" dirty="0">
                <a:solidFill>
                  <a:srgbClr val="5C8D20"/>
                </a:solidFill>
              </a:rPr>
              <a:t>Wärmetauscher mit großer thermischer Länge</a:t>
            </a:r>
          </a:p>
          <a:p>
            <a:r>
              <a:rPr lang="de-DE" dirty="0">
                <a:solidFill>
                  <a:srgbClr val="5C8D20"/>
                </a:solidFill>
              </a:rPr>
              <a:t>Geringer Platzbedarf und minimaler Montageaufwand</a:t>
            </a:r>
          </a:p>
          <a:p>
            <a:r>
              <a:rPr lang="de-DE" dirty="0">
                <a:solidFill>
                  <a:srgbClr val="5C8D20"/>
                </a:solidFill>
              </a:rPr>
              <a:t>Gute Kombinations- und Erweiterungsmöglichkeiten</a:t>
            </a:r>
          </a:p>
          <a:p>
            <a:pPr marL="0" indent="0">
              <a:buNone/>
            </a:pPr>
            <a:endParaRPr lang="de-DE" dirty="0">
              <a:solidFill>
                <a:srgbClr val="5C8D20"/>
              </a:solidFill>
            </a:endParaRPr>
          </a:p>
          <a:p>
            <a:pPr marL="0" indent="0">
              <a:buNone/>
            </a:pPr>
            <a:endParaRPr lang="de-DE" dirty="0">
              <a:solidFill>
                <a:srgbClr val="5C8D20"/>
              </a:solidFill>
            </a:endParaRPr>
          </a:p>
          <a:p>
            <a:pPr marL="0" indent="0">
              <a:buNone/>
            </a:pPr>
            <a:endParaRPr lang="de-DE" dirty="0">
              <a:solidFill>
                <a:srgbClr val="5C8D20"/>
              </a:solidFill>
            </a:endParaRPr>
          </a:p>
        </p:txBody>
      </p:sp>
      <p:sp>
        <p:nvSpPr>
          <p:cNvPr id="4" name="Textfeld 3"/>
          <p:cNvSpPr txBox="1"/>
          <p:nvPr/>
        </p:nvSpPr>
        <p:spPr>
          <a:xfrm>
            <a:off x="524692" y="6311900"/>
            <a:ext cx="10515600" cy="307777"/>
          </a:xfrm>
          <a:prstGeom prst="rect">
            <a:avLst/>
          </a:prstGeom>
          <a:noFill/>
        </p:spPr>
        <p:txBody>
          <a:bodyPr wrap="square" rtlCol="0">
            <a:spAutoFit/>
          </a:bodyPr>
          <a:lstStyle/>
          <a:p>
            <a:r>
              <a:rPr lang="de-DE" sz="1400" dirty="0">
                <a:solidFill>
                  <a:srgbClr val="5C8D20"/>
                </a:solidFill>
              </a:rPr>
              <a:t>* Heizöl, Erdgas</a:t>
            </a:r>
          </a:p>
        </p:txBody>
      </p:sp>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96256" y="6134804"/>
            <a:ext cx="720000" cy="720000"/>
          </a:xfrm>
          <a:prstGeom prst="rect">
            <a:avLst/>
          </a:prstGeom>
        </p:spPr>
      </p:pic>
      <p:pic>
        <p:nvPicPr>
          <p:cNvPr id="6" name="Grafi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3373" y="6134804"/>
            <a:ext cx="722904" cy="720000"/>
          </a:xfrm>
          <a:prstGeom prst="rect">
            <a:avLst/>
          </a:prstGeom>
        </p:spPr>
      </p:pic>
      <p:pic>
        <p:nvPicPr>
          <p:cNvPr id="7" name="Grafik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3394" y="6136646"/>
            <a:ext cx="722904" cy="720000"/>
          </a:xfrm>
          <a:prstGeom prst="rect">
            <a:avLst/>
          </a:prstGeom>
        </p:spPr>
      </p:pic>
    </p:spTree>
    <p:extLst>
      <p:ext uri="{BB962C8B-B14F-4D97-AF65-F5344CB8AC3E}">
        <p14:creationId xmlns:p14="http://schemas.microsoft.com/office/powerpoint/2010/main" val="35676338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de-DE" b="1" dirty="0">
                <a:solidFill>
                  <a:srgbClr val="5C8D20"/>
                </a:solidFill>
              </a:rPr>
              <a:t>Beispiele für montierte Stationen</a:t>
            </a:r>
            <a:br>
              <a:rPr lang="de-DE" b="1" dirty="0">
                <a:solidFill>
                  <a:srgbClr val="5C8D20"/>
                </a:solidFill>
              </a:rPr>
            </a:br>
            <a:endParaRPr lang="de-DE" b="1" dirty="0">
              <a:solidFill>
                <a:srgbClr val="5C8D20"/>
              </a:solidFill>
            </a:endParaRPr>
          </a:p>
        </p:txBody>
      </p:sp>
      <p:pic>
        <p:nvPicPr>
          <p:cNvPr id="4" name="Inhaltsplatzhalt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958496" y="1027906"/>
            <a:ext cx="6479627" cy="4859720"/>
          </a:xfrm>
        </p:spPr>
      </p:pic>
      <p:pic>
        <p:nvPicPr>
          <p:cNvPr id="8" name="Grafi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6256" y="6134804"/>
            <a:ext cx="720000" cy="720000"/>
          </a:xfrm>
          <a:prstGeom prst="rect">
            <a:avLst/>
          </a:prstGeom>
        </p:spPr>
      </p:pic>
      <p:pic>
        <p:nvPicPr>
          <p:cNvPr id="9" name="Grafik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23373" y="6134804"/>
            <a:ext cx="722904" cy="720000"/>
          </a:xfrm>
          <a:prstGeom prst="rect">
            <a:avLst/>
          </a:prstGeom>
        </p:spPr>
      </p:pic>
      <p:pic>
        <p:nvPicPr>
          <p:cNvPr id="10" name="Grafik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53394" y="6136646"/>
            <a:ext cx="722904" cy="720000"/>
          </a:xfrm>
          <a:prstGeom prst="rect">
            <a:avLst/>
          </a:prstGeom>
        </p:spPr>
      </p:pic>
    </p:spTree>
    <p:extLst>
      <p:ext uri="{BB962C8B-B14F-4D97-AF65-F5344CB8AC3E}">
        <p14:creationId xmlns:p14="http://schemas.microsoft.com/office/powerpoint/2010/main" val="2819343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de-DE" b="1" dirty="0">
                <a:solidFill>
                  <a:srgbClr val="5C8D20"/>
                </a:solidFill>
              </a:rPr>
              <a:t>Beispiele für montierte Stationen</a:t>
            </a:r>
            <a:br>
              <a:rPr lang="de-DE" b="1" dirty="0">
                <a:solidFill>
                  <a:srgbClr val="5C8D20"/>
                </a:solidFill>
              </a:rPr>
            </a:br>
            <a:endParaRPr lang="de-DE" b="1" dirty="0">
              <a:solidFill>
                <a:srgbClr val="5C8D20"/>
              </a:solidFill>
            </a:endParaRPr>
          </a:p>
        </p:txBody>
      </p:sp>
      <p:pic>
        <p:nvPicPr>
          <p:cNvPr id="4" name="Inhaltsplatzhalt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126239" y="1148201"/>
            <a:ext cx="3939522" cy="5252697"/>
          </a:xfrm>
        </p:spPr>
      </p:pic>
      <p:pic>
        <p:nvPicPr>
          <p:cNvPr id="8" name="Grafi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6256" y="6134804"/>
            <a:ext cx="720000" cy="720000"/>
          </a:xfrm>
          <a:prstGeom prst="rect">
            <a:avLst/>
          </a:prstGeom>
        </p:spPr>
      </p:pic>
      <p:pic>
        <p:nvPicPr>
          <p:cNvPr id="9" name="Grafik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23373" y="6134804"/>
            <a:ext cx="722904" cy="720000"/>
          </a:xfrm>
          <a:prstGeom prst="rect">
            <a:avLst/>
          </a:prstGeom>
        </p:spPr>
      </p:pic>
      <p:pic>
        <p:nvPicPr>
          <p:cNvPr id="10" name="Grafik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53394" y="6136646"/>
            <a:ext cx="722904" cy="720000"/>
          </a:xfrm>
          <a:prstGeom prst="rect">
            <a:avLst/>
          </a:prstGeom>
        </p:spPr>
      </p:pic>
    </p:spTree>
    <p:extLst>
      <p:ext uri="{BB962C8B-B14F-4D97-AF65-F5344CB8AC3E}">
        <p14:creationId xmlns:p14="http://schemas.microsoft.com/office/powerpoint/2010/main" val="37977159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de-DE" b="1" dirty="0">
                <a:solidFill>
                  <a:srgbClr val="5C8D20"/>
                </a:solidFill>
              </a:rPr>
              <a:t>Beispiele für montierte Stationen</a:t>
            </a:r>
            <a:br>
              <a:rPr lang="de-DE" b="1" dirty="0">
                <a:solidFill>
                  <a:srgbClr val="5C8D20"/>
                </a:solidFill>
              </a:rPr>
            </a:br>
            <a:endParaRPr lang="de-DE" b="1" dirty="0">
              <a:solidFill>
                <a:srgbClr val="5C8D20"/>
              </a:solidFill>
            </a:endParaRPr>
          </a:p>
        </p:txBody>
      </p:sp>
      <p:pic>
        <p:nvPicPr>
          <p:cNvPr id="8" name="Inhaltsplatzhalt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3956180" y="1148201"/>
            <a:ext cx="3771571" cy="5028762"/>
          </a:xfrm>
          <a:prstGeom prst="rect">
            <a:avLst/>
          </a:prstGeom>
          <a:noFill/>
          <a:extLst>
            <a:ext uri="{909E8E84-426E-40DD-AFC4-6F175D3DCCD1}">
              <a14:hiddenFill xmlns:a14="http://schemas.microsoft.com/office/drawing/2010/main">
                <a:solidFill>
                  <a:srgbClr val="FFFFFF"/>
                </a:solidFill>
              </a14:hiddenFill>
            </a:ext>
          </a:extLst>
        </p:spPr>
      </p:pic>
      <p:pic>
        <p:nvPicPr>
          <p:cNvPr id="9" name="Grafik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6256" y="6134804"/>
            <a:ext cx="720000" cy="720000"/>
          </a:xfrm>
          <a:prstGeom prst="rect">
            <a:avLst/>
          </a:prstGeom>
        </p:spPr>
      </p:pic>
      <p:pic>
        <p:nvPicPr>
          <p:cNvPr id="10" name="Grafik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23373" y="6134804"/>
            <a:ext cx="722904" cy="720000"/>
          </a:xfrm>
          <a:prstGeom prst="rect">
            <a:avLst/>
          </a:prstGeom>
        </p:spPr>
      </p:pic>
      <p:pic>
        <p:nvPicPr>
          <p:cNvPr id="11" name="Grafik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53394" y="6136646"/>
            <a:ext cx="722904" cy="720000"/>
          </a:xfrm>
          <a:prstGeom prst="rect">
            <a:avLst/>
          </a:prstGeom>
        </p:spPr>
      </p:pic>
    </p:spTree>
    <p:extLst>
      <p:ext uri="{BB962C8B-B14F-4D97-AF65-F5344CB8AC3E}">
        <p14:creationId xmlns:p14="http://schemas.microsoft.com/office/powerpoint/2010/main" val="40543433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de-DE" b="1" dirty="0">
                <a:solidFill>
                  <a:srgbClr val="5C8D20"/>
                </a:solidFill>
              </a:rPr>
              <a:t>Beispiele für montierte Stationen</a:t>
            </a:r>
            <a:br>
              <a:rPr lang="de-DE" b="1" dirty="0">
                <a:solidFill>
                  <a:srgbClr val="5C8D20"/>
                </a:solidFill>
              </a:rPr>
            </a:br>
            <a:endParaRPr lang="de-DE" b="1" dirty="0">
              <a:solidFill>
                <a:srgbClr val="5C8D20"/>
              </a:solidFill>
            </a:endParaRPr>
          </a:p>
        </p:txBody>
      </p:sp>
      <p:pic>
        <p:nvPicPr>
          <p:cNvPr id="4" name="Inhaltsplatzhalt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432562" y="1078768"/>
            <a:ext cx="6183694" cy="4637771"/>
          </a:xfrm>
        </p:spPr>
      </p:pic>
      <p:pic>
        <p:nvPicPr>
          <p:cNvPr id="8" name="Grafi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6256" y="6134804"/>
            <a:ext cx="720000" cy="720000"/>
          </a:xfrm>
          <a:prstGeom prst="rect">
            <a:avLst/>
          </a:prstGeom>
        </p:spPr>
      </p:pic>
      <p:pic>
        <p:nvPicPr>
          <p:cNvPr id="9" name="Grafik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23373" y="6134804"/>
            <a:ext cx="722904" cy="720000"/>
          </a:xfrm>
          <a:prstGeom prst="rect">
            <a:avLst/>
          </a:prstGeom>
        </p:spPr>
      </p:pic>
      <p:pic>
        <p:nvPicPr>
          <p:cNvPr id="10" name="Grafik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53394" y="6136646"/>
            <a:ext cx="722904" cy="720000"/>
          </a:xfrm>
          <a:prstGeom prst="rect">
            <a:avLst/>
          </a:prstGeom>
        </p:spPr>
      </p:pic>
    </p:spTree>
    <p:extLst>
      <p:ext uri="{BB962C8B-B14F-4D97-AF65-F5344CB8AC3E}">
        <p14:creationId xmlns:p14="http://schemas.microsoft.com/office/powerpoint/2010/main" val="37583880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b="1" dirty="0">
                <a:solidFill>
                  <a:srgbClr val="5C8D20"/>
                </a:solidFill>
              </a:rPr>
              <a:t>Angebot:</a:t>
            </a:r>
          </a:p>
        </p:txBody>
      </p:sp>
      <p:sp>
        <p:nvSpPr>
          <p:cNvPr id="3" name="Inhaltsplatzhalter 2"/>
          <p:cNvSpPr>
            <a:spLocks noGrp="1"/>
          </p:cNvSpPr>
          <p:nvPr>
            <p:ph idx="1"/>
          </p:nvPr>
        </p:nvSpPr>
        <p:spPr/>
        <p:txBody>
          <a:bodyPr anchor="ctr"/>
          <a:lstStyle/>
          <a:p>
            <a:pPr marL="0" indent="0" algn="ctr">
              <a:buNone/>
            </a:pPr>
            <a:r>
              <a:rPr lang="de-DE" dirty="0">
                <a:solidFill>
                  <a:srgbClr val="5C8D20"/>
                </a:solidFill>
              </a:rPr>
              <a:t>	</a:t>
            </a:r>
          </a:p>
        </p:txBody>
      </p:sp>
      <p:sp>
        <p:nvSpPr>
          <p:cNvPr id="4" name="Textfeld 3"/>
          <p:cNvSpPr txBox="1"/>
          <p:nvPr/>
        </p:nvSpPr>
        <p:spPr>
          <a:xfrm>
            <a:off x="524692" y="6311900"/>
            <a:ext cx="10515600" cy="307777"/>
          </a:xfrm>
          <a:prstGeom prst="rect">
            <a:avLst/>
          </a:prstGeom>
          <a:noFill/>
        </p:spPr>
        <p:txBody>
          <a:bodyPr wrap="square" rtlCol="0">
            <a:spAutoFit/>
          </a:bodyPr>
          <a:lstStyle/>
          <a:p>
            <a:r>
              <a:rPr lang="de-DE" sz="1400" dirty="0">
                <a:solidFill>
                  <a:srgbClr val="5C8D20"/>
                </a:solidFill>
              </a:rPr>
              <a:t>* Heizöl, Erdgas</a:t>
            </a:r>
          </a:p>
        </p:txBody>
      </p:sp>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96256" y="6134804"/>
            <a:ext cx="720000" cy="720000"/>
          </a:xfrm>
          <a:prstGeom prst="rect">
            <a:avLst/>
          </a:prstGeom>
        </p:spPr>
      </p:pic>
      <p:pic>
        <p:nvPicPr>
          <p:cNvPr id="6" name="Grafi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3373" y="6134804"/>
            <a:ext cx="722904" cy="720000"/>
          </a:xfrm>
          <a:prstGeom prst="rect">
            <a:avLst/>
          </a:prstGeom>
        </p:spPr>
      </p:pic>
      <p:pic>
        <p:nvPicPr>
          <p:cNvPr id="7" name="Grafik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3394" y="6136646"/>
            <a:ext cx="722904" cy="720000"/>
          </a:xfrm>
          <a:prstGeom prst="rect">
            <a:avLst/>
          </a:prstGeom>
        </p:spPr>
      </p:pic>
      <p:graphicFrame>
        <p:nvGraphicFramePr>
          <p:cNvPr id="8" name="Tabelle 7"/>
          <p:cNvGraphicFramePr>
            <a:graphicFrameLocks noGrp="1"/>
          </p:cNvGraphicFramePr>
          <p:nvPr>
            <p:extLst>
              <p:ext uri="{D42A27DB-BD31-4B8C-83A1-F6EECF244321}">
                <p14:modId xmlns:p14="http://schemas.microsoft.com/office/powerpoint/2010/main" val="4077286275"/>
              </p:ext>
            </p:extLst>
          </p:nvPr>
        </p:nvGraphicFramePr>
        <p:xfrm>
          <a:off x="287016" y="1690688"/>
          <a:ext cx="11639512" cy="2990169"/>
        </p:xfrm>
        <a:graphic>
          <a:graphicData uri="http://schemas.openxmlformats.org/drawingml/2006/table">
            <a:tbl>
              <a:tblPr firstRow="1" bandRow="1">
                <a:tableStyleId>{2D5ABB26-0587-4C30-8999-92F81FD0307C}</a:tableStyleId>
              </a:tblPr>
              <a:tblGrid>
                <a:gridCol w="5042068">
                  <a:extLst>
                    <a:ext uri="{9D8B030D-6E8A-4147-A177-3AD203B41FA5}">
                      <a16:colId xmlns="" xmlns:a16="http://schemas.microsoft.com/office/drawing/2014/main" val="20000"/>
                    </a:ext>
                  </a:extLst>
                </a:gridCol>
                <a:gridCol w="6597444">
                  <a:extLst>
                    <a:ext uri="{9D8B030D-6E8A-4147-A177-3AD203B41FA5}">
                      <a16:colId xmlns="" xmlns:a16="http://schemas.microsoft.com/office/drawing/2014/main" val="20001"/>
                    </a:ext>
                  </a:extLst>
                </a:gridCol>
              </a:tblGrid>
              <a:tr h="718215">
                <a:tc>
                  <a:txBody>
                    <a:bodyPr/>
                    <a:lstStyle/>
                    <a:p>
                      <a:r>
                        <a:rPr lang="de-DE" sz="2800" kern="1200" baseline="0" dirty="0">
                          <a:solidFill>
                            <a:srgbClr val="5C8D20"/>
                          </a:solidFill>
                          <a:latin typeface="+mn-lt"/>
                          <a:ea typeface="+mn-ea"/>
                          <a:cs typeface="+mn-cs"/>
                        </a:rPr>
                        <a:t>Einmalige Anschlussgebühr</a:t>
                      </a:r>
                    </a:p>
                  </a:txBody>
                  <a:tcPr/>
                </a:tc>
                <a:tc>
                  <a:txBody>
                    <a:bodyPr/>
                    <a:lstStyle/>
                    <a:p>
                      <a:r>
                        <a:rPr lang="de-DE" sz="2800" kern="1200" baseline="0" dirty="0">
                          <a:solidFill>
                            <a:srgbClr val="5C8D20"/>
                          </a:solidFill>
                          <a:latin typeface="+mn-lt"/>
                          <a:ea typeface="+mn-ea"/>
                          <a:cs typeface="+mn-cs"/>
                        </a:rPr>
                        <a:t>4.500€    </a:t>
                      </a:r>
                      <a:r>
                        <a:rPr lang="de-DE" sz="2800" kern="1200" baseline="0" dirty="0">
                          <a:solidFill>
                            <a:srgbClr val="FF0000"/>
                          </a:solidFill>
                          <a:latin typeface="+mn-lt"/>
                          <a:ea typeface="+mn-ea"/>
                          <a:cs typeface="+mn-cs"/>
                        </a:rPr>
                        <a:t>0 € im Erstausbau!</a:t>
                      </a:r>
                    </a:p>
                  </a:txBody>
                  <a:tcPr/>
                </a:tc>
                <a:extLst>
                  <a:ext uri="{0D108BD9-81ED-4DB2-BD59-A6C34878D82A}">
                    <a16:rowId xmlns="" xmlns:a16="http://schemas.microsoft.com/office/drawing/2014/main" val="10000"/>
                  </a:ext>
                </a:extLst>
              </a:tr>
              <a:tr h="642615">
                <a:tc>
                  <a:txBody>
                    <a:bodyPr/>
                    <a:lstStyle/>
                    <a:p>
                      <a:r>
                        <a:rPr lang="de-DE" sz="2800" kern="1200" baseline="0" dirty="0">
                          <a:solidFill>
                            <a:srgbClr val="5C8D20"/>
                          </a:solidFill>
                          <a:latin typeface="+mn-lt"/>
                          <a:ea typeface="+mn-ea"/>
                          <a:cs typeface="+mn-cs"/>
                        </a:rPr>
                        <a:t>Arbeitspreis</a:t>
                      </a:r>
                    </a:p>
                  </a:txBody>
                  <a:tcPr/>
                </a:tc>
                <a:tc>
                  <a:txBody>
                    <a:bodyPr/>
                    <a:lstStyle/>
                    <a:p>
                      <a:r>
                        <a:rPr lang="de-DE" sz="2800" kern="1200" baseline="0" dirty="0">
                          <a:solidFill>
                            <a:srgbClr val="5C8D20"/>
                          </a:solidFill>
                          <a:latin typeface="+mn-lt"/>
                          <a:ea typeface="+mn-ea"/>
                          <a:cs typeface="+mn-cs"/>
                        </a:rPr>
                        <a:t>4,8 Cent/kWh</a:t>
                      </a:r>
                      <a:endParaRPr lang="de-DE" sz="2800" i="1" kern="1200" baseline="0" dirty="0">
                        <a:solidFill>
                          <a:srgbClr val="FF0000"/>
                        </a:solidFill>
                        <a:latin typeface="+mn-lt"/>
                        <a:ea typeface="+mn-ea"/>
                        <a:cs typeface="+mn-cs"/>
                      </a:endParaRPr>
                    </a:p>
                  </a:txBody>
                  <a:tcPr/>
                </a:tc>
                <a:extLst>
                  <a:ext uri="{0D108BD9-81ED-4DB2-BD59-A6C34878D82A}">
                    <a16:rowId xmlns="" xmlns:a16="http://schemas.microsoft.com/office/drawing/2014/main" val="10001"/>
                  </a:ext>
                </a:extLst>
              </a:tr>
              <a:tr h="684459">
                <a:tc>
                  <a:txBody>
                    <a:bodyPr/>
                    <a:lstStyle/>
                    <a:p>
                      <a:r>
                        <a:rPr lang="de-DE" sz="2800" kern="1200" baseline="0" dirty="0">
                          <a:solidFill>
                            <a:srgbClr val="5C8D20"/>
                          </a:solidFill>
                          <a:latin typeface="+mn-lt"/>
                          <a:ea typeface="+mn-ea"/>
                          <a:cs typeface="+mn-cs"/>
                        </a:rPr>
                        <a:t>Leistungspreis</a:t>
                      </a:r>
                      <a:endParaRPr lang="de-DE" sz="2400" kern="1200" baseline="0" dirty="0">
                        <a:solidFill>
                          <a:srgbClr val="5C8D20"/>
                        </a:solidFill>
                        <a:latin typeface="+mn-lt"/>
                        <a:ea typeface="+mn-ea"/>
                        <a:cs typeface="+mn-cs"/>
                      </a:endParaRPr>
                    </a:p>
                  </a:txBody>
                  <a:tcPr/>
                </a:tc>
                <a:tc>
                  <a:txBody>
                    <a:bodyPr/>
                    <a:lstStyle/>
                    <a:p>
                      <a:r>
                        <a:rPr lang="de-DE" sz="2800" kern="1200" baseline="0" dirty="0">
                          <a:solidFill>
                            <a:srgbClr val="5C8D20"/>
                          </a:solidFill>
                          <a:latin typeface="+mn-lt"/>
                          <a:ea typeface="+mn-ea"/>
                          <a:cs typeface="+mn-cs"/>
                        </a:rPr>
                        <a:t>197 €/a (bis 10 kW), &gt;10kW: 19 €/ pro kW</a:t>
                      </a:r>
                    </a:p>
                  </a:txBody>
                  <a:tcPr/>
                </a:tc>
                <a:extLst>
                  <a:ext uri="{0D108BD9-81ED-4DB2-BD59-A6C34878D82A}">
                    <a16:rowId xmlns="" xmlns:a16="http://schemas.microsoft.com/office/drawing/2014/main" val="10002"/>
                  </a:ext>
                </a:extLst>
              </a:tr>
              <a:tr h="453610">
                <a:tc>
                  <a:txBody>
                    <a:bodyPr/>
                    <a:lstStyle/>
                    <a:p>
                      <a:r>
                        <a:rPr lang="de-DE" sz="2800" kern="1200" baseline="0" dirty="0">
                          <a:solidFill>
                            <a:srgbClr val="5C8D20"/>
                          </a:solidFill>
                          <a:latin typeface="+mn-lt"/>
                          <a:ea typeface="+mn-ea"/>
                          <a:cs typeface="+mn-cs"/>
                        </a:rPr>
                        <a:t>Preisgarantie: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2800" kern="1200" baseline="0" dirty="0">
                          <a:solidFill>
                            <a:srgbClr val="5C8D20"/>
                          </a:solidFill>
                          <a:latin typeface="+mn-lt"/>
                          <a:ea typeface="+mn-ea"/>
                          <a:cs typeface="+mn-cs"/>
                        </a:rPr>
                        <a:t>5 Jahre keine Preiserhöhung!</a:t>
                      </a:r>
                    </a:p>
                    <a:p>
                      <a:endParaRPr lang="de-DE" sz="2800" kern="1200" baseline="0" dirty="0">
                        <a:solidFill>
                          <a:srgbClr val="5C8D20"/>
                        </a:solidFill>
                        <a:latin typeface="+mn-lt"/>
                        <a:ea typeface="+mn-ea"/>
                        <a:cs typeface="+mn-cs"/>
                      </a:endParaRPr>
                    </a:p>
                  </a:txBody>
                  <a:tcPr/>
                </a:tc>
                <a:extLst>
                  <a:ext uri="{0D108BD9-81ED-4DB2-BD59-A6C34878D82A}">
                    <a16:rowId xmlns="" xmlns:a16="http://schemas.microsoft.com/office/drawing/2014/main" val="10003"/>
                  </a:ext>
                </a:extLst>
              </a:tr>
            </a:tbl>
          </a:graphicData>
        </a:graphic>
      </p:graphicFrame>
      <p:cxnSp>
        <p:nvCxnSpPr>
          <p:cNvPr id="10" name="Gerader Verbinder 9"/>
          <p:cNvCxnSpPr/>
          <p:nvPr/>
        </p:nvCxnSpPr>
        <p:spPr>
          <a:xfrm flipV="1">
            <a:off x="5407743" y="1690688"/>
            <a:ext cx="934064" cy="492072"/>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58064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b="1" dirty="0">
                <a:solidFill>
                  <a:srgbClr val="5C8D20"/>
                </a:solidFill>
              </a:rPr>
              <a:t/>
            </a:r>
            <a:br>
              <a:rPr lang="de-DE" b="1" dirty="0">
                <a:solidFill>
                  <a:srgbClr val="5C8D20"/>
                </a:solidFill>
              </a:rPr>
            </a:br>
            <a:endParaRPr lang="de-DE" b="1" dirty="0">
              <a:solidFill>
                <a:srgbClr val="5C8D20"/>
              </a:solidFill>
            </a:endParaRPr>
          </a:p>
        </p:txBody>
      </p:sp>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96256" y="6134804"/>
            <a:ext cx="720000" cy="720000"/>
          </a:xfrm>
          <a:prstGeom prst="rect">
            <a:avLst/>
          </a:prstGeom>
        </p:spPr>
      </p:pic>
      <p:pic>
        <p:nvPicPr>
          <p:cNvPr id="6" name="Grafi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3373" y="6134804"/>
            <a:ext cx="722904" cy="720000"/>
          </a:xfrm>
          <a:prstGeom prst="rect">
            <a:avLst/>
          </a:prstGeom>
        </p:spPr>
      </p:pic>
      <p:pic>
        <p:nvPicPr>
          <p:cNvPr id="7" name="Grafik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3394" y="6136646"/>
            <a:ext cx="722904" cy="720000"/>
          </a:xfrm>
          <a:prstGeom prst="rect">
            <a:avLst/>
          </a:prstGeom>
        </p:spPr>
      </p:pic>
      <p:graphicFrame>
        <p:nvGraphicFramePr>
          <p:cNvPr id="9" name="Diagramm 8"/>
          <p:cNvGraphicFramePr>
            <a:graphicFrameLocks noGrp="1"/>
          </p:cNvGraphicFramePr>
          <p:nvPr>
            <p:extLst>
              <p:ext uri="{D42A27DB-BD31-4B8C-83A1-F6EECF244321}">
                <p14:modId xmlns:p14="http://schemas.microsoft.com/office/powerpoint/2010/main" val="2524057041"/>
              </p:ext>
            </p:extLst>
          </p:nvPr>
        </p:nvGraphicFramePr>
        <p:xfrm>
          <a:off x="56724" y="208351"/>
          <a:ext cx="12135276" cy="630565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5992947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b="1" dirty="0">
                <a:solidFill>
                  <a:srgbClr val="5C8D20"/>
                </a:solidFill>
              </a:rPr>
              <a:t/>
            </a:r>
            <a:br>
              <a:rPr lang="de-DE" b="1" dirty="0">
                <a:solidFill>
                  <a:srgbClr val="5C8D20"/>
                </a:solidFill>
              </a:rPr>
            </a:br>
            <a:endParaRPr lang="de-DE" b="1" dirty="0">
              <a:solidFill>
                <a:srgbClr val="5C8D20"/>
              </a:solidFill>
            </a:endParaRPr>
          </a:p>
        </p:txBody>
      </p:sp>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96256" y="6134804"/>
            <a:ext cx="720000" cy="720000"/>
          </a:xfrm>
          <a:prstGeom prst="rect">
            <a:avLst/>
          </a:prstGeom>
        </p:spPr>
      </p:pic>
      <p:pic>
        <p:nvPicPr>
          <p:cNvPr id="6" name="Grafi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3373" y="6134804"/>
            <a:ext cx="722904" cy="720000"/>
          </a:xfrm>
          <a:prstGeom prst="rect">
            <a:avLst/>
          </a:prstGeom>
        </p:spPr>
      </p:pic>
      <p:graphicFrame>
        <p:nvGraphicFramePr>
          <p:cNvPr id="3" name="Tabelle 2"/>
          <p:cNvGraphicFramePr>
            <a:graphicFrameLocks noGrp="1"/>
          </p:cNvGraphicFramePr>
          <p:nvPr>
            <p:extLst>
              <p:ext uri="{D42A27DB-BD31-4B8C-83A1-F6EECF244321}">
                <p14:modId xmlns:p14="http://schemas.microsoft.com/office/powerpoint/2010/main" val="1227401843"/>
              </p:ext>
            </p:extLst>
          </p:nvPr>
        </p:nvGraphicFramePr>
        <p:xfrm>
          <a:off x="1497422" y="211708"/>
          <a:ext cx="9197155" cy="6568830"/>
        </p:xfrm>
        <a:graphic>
          <a:graphicData uri="http://schemas.openxmlformats.org/drawingml/2006/table">
            <a:tbl>
              <a:tblPr>
                <a:tableStyleId>{5C22544A-7EE6-4342-B048-85BDC9FD1C3A}</a:tableStyleId>
              </a:tblPr>
              <a:tblGrid>
                <a:gridCol w="3035299"/>
                <a:gridCol w="838200"/>
                <a:gridCol w="1244600"/>
                <a:gridCol w="1244600"/>
                <a:gridCol w="1536700"/>
                <a:gridCol w="1297756"/>
              </a:tblGrid>
              <a:tr h="257112">
                <a:tc gridSpan="6">
                  <a:txBody>
                    <a:bodyPr/>
                    <a:lstStyle/>
                    <a:p>
                      <a:pPr algn="ctr" fontAlgn="ctr"/>
                      <a:r>
                        <a:rPr lang="de-DE" sz="2400" b="0" kern="1200" baseline="0" dirty="0">
                          <a:solidFill>
                            <a:srgbClr val="5C8D20"/>
                          </a:solidFill>
                          <a:latin typeface="+mn-lt"/>
                          <a:ea typeface="+mn-ea"/>
                          <a:cs typeface="+mn-cs"/>
                        </a:rPr>
                        <a:t>Wärmenetz </a:t>
                      </a:r>
                      <a:r>
                        <a:rPr lang="de-DE" sz="2400" b="0" kern="1200" baseline="0" dirty="0" err="1">
                          <a:solidFill>
                            <a:srgbClr val="5C8D20"/>
                          </a:solidFill>
                          <a:latin typeface="+mn-lt"/>
                          <a:ea typeface="+mn-ea"/>
                          <a:cs typeface="+mn-cs"/>
                        </a:rPr>
                        <a:t>Ostbevern</a:t>
                      </a:r>
                      <a:r>
                        <a:rPr lang="de-DE" sz="2400" b="0" kern="1200" baseline="0" dirty="0">
                          <a:solidFill>
                            <a:srgbClr val="5C8D20"/>
                          </a:solidFill>
                          <a:latin typeface="+mn-lt"/>
                          <a:ea typeface="+mn-ea"/>
                          <a:cs typeface="+mn-cs"/>
                        </a:rPr>
                        <a:t>, Heizkostenvergleich möglicher </a:t>
                      </a:r>
                      <a:r>
                        <a:rPr lang="de-DE" sz="2400" b="0" kern="1200" baseline="0" dirty="0" err="1">
                          <a:solidFill>
                            <a:srgbClr val="5C8D20"/>
                          </a:solidFill>
                          <a:latin typeface="+mn-lt"/>
                          <a:ea typeface="+mn-ea"/>
                          <a:cs typeface="+mn-cs"/>
                        </a:rPr>
                        <a:t>Heizzysteme</a:t>
                      </a:r>
                      <a:endParaRPr lang="de-DE" sz="2400" b="0" kern="1200" baseline="0" dirty="0">
                        <a:solidFill>
                          <a:srgbClr val="5C8D20"/>
                        </a:solidFill>
                        <a:latin typeface="+mn-lt"/>
                        <a:ea typeface="+mn-ea"/>
                        <a:cs typeface="+mn-cs"/>
                      </a:endParaRPr>
                    </a:p>
                  </a:txBody>
                  <a:tcPr marL="9505" marR="9505" marT="95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r>
              <a:tr h="257112">
                <a:tc rowSpan="2">
                  <a:txBody>
                    <a:bodyPr/>
                    <a:lstStyle/>
                    <a:p>
                      <a:pPr algn="ctr" fontAlgn="ctr"/>
                      <a:r>
                        <a:rPr lang="de-DE" sz="1600" kern="1200" baseline="0" dirty="0">
                          <a:solidFill>
                            <a:srgbClr val="5C8D20"/>
                          </a:solidFill>
                          <a:latin typeface="+mn-lt"/>
                          <a:ea typeface="+mn-ea"/>
                          <a:cs typeface="+mn-cs"/>
                        </a:rPr>
                        <a:t>Heizkostenvergleich Einfamilienhaus</a:t>
                      </a:r>
                    </a:p>
                  </a:txBody>
                  <a:tcPr marL="9505" marR="9505" marT="95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de-DE" sz="1600" kern="1200" baseline="0" dirty="0">
                          <a:solidFill>
                            <a:srgbClr val="5C8D20"/>
                          </a:solidFill>
                          <a:latin typeface="+mn-lt"/>
                          <a:ea typeface="+mn-ea"/>
                          <a:cs typeface="+mn-cs"/>
                        </a:rPr>
                        <a:t>Einheit</a:t>
                      </a:r>
                    </a:p>
                  </a:txBody>
                  <a:tcPr marL="9505" marR="9505" marT="95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600" b="1" u="sng" kern="1200" baseline="0" dirty="0" err="1">
                          <a:solidFill>
                            <a:srgbClr val="5C8D20"/>
                          </a:solidFill>
                          <a:latin typeface="+mn-lt"/>
                          <a:ea typeface="+mn-ea"/>
                          <a:cs typeface="+mn-cs"/>
                        </a:rPr>
                        <a:t>Nahwärme</a:t>
                      </a:r>
                      <a:r>
                        <a:rPr lang="de-DE" sz="1600" b="1" u="sng" kern="1200" baseline="0" dirty="0">
                          <a:solidFill>
                            <a:srgbClr val="5C8D20"/>
                          </a:solidFill>
                          <a:latin typeface="+mn-lt"/>
                          <a:ea typeface="+mn-ea"/>
                          <a:cs typeface="+mn-cs"/>
                        </a:rPr>
                        <a:t> GHO</a:t>
                      </a:r>
                    </a:p>
                  </a:txBody>
                  <a:tcPr marL="9505" marR="9505" marT="95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600" b="1" u="sng" kern="1200" baseline="0" dirty="0" err="1">
                          <a:solidFill>
                            <a:srgbClr val="5C8D20"/>
                          </a:solidFill>
                          <a:latin typeface="+mn-lt"/>
                          <a:ea typeface="+mn-ea"/>
                          <a:cs typeface="+mn-cs"/>
                        </a:rPr>
                        <a:t>Nahwärme</a:t>
                      </a:r>
                      <a:r>
                        <a:rPr lang="de-DE" sz="1600" b="1" u="sng" kern="1200" baseline="0" dirty="0">
                          <a:solidFill>
                            <a:srgbClr val="5C8D20"/>
                          </a:solidFill>
                          <a:latin typeface="+mn-lt"/>
                          <a:ea typeface="+mn-ea"/>
                          <a:cs typeface="+mn-cs"/>
                        </a:rPr>
                        <a:t> ETO</a:t>
                      </a:r>
                    </a:p>
                  </a:txBody>
                  <a:tcPr marL="9505" marR="9505" marT="95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600" b="1" u="sng" kern="1200" baseline="0" dirty="0">
                          <a:solidFill>
                            <a:srgbClr val="5C8D20"/>
                          </a:solidFill>
                          <a:latin typeface="+mn-lt"/>
                          <a:ea typeface="+mn-ea"/>
                          <a:cs typeface="+mn-cs"/>
                        </a:rPr>
                        <a:t>Brennwert + Solar</a:t>
                      </a:r>
                    </a:p>
                  </a:txBody>
                  <a:tcPr marL="9505" marR="9505" marT="95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600" b="1" u="sng" kern="1200" baseline="0" dirty="0">
                          <a:solidFill>
                            <a:srgbClr val="5C8D20"/>
                          </a:solidFill>
                          <a:latin typeface="+mn-lt"/>
                          <a:ea typeface="+mn-ea"/>
                          <a:cs typeface="+mn-cs"/>
                        </a:rPr>
                        <a:t>Holzpellets</a:t>
                      </a:r>
                    </a:p>
                  </a:txBody>
                  <a:tcPr marL="9505" marR="9505" marT="95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4723">
                <a:tc vMerge="1">
                  <a:txBody>
                    <a:bodyPr/>
                    <a:lstStyle/>
                    <a:p>
                      <a:endParaRPr lang="de-DE"/>
                    </a:p>
                  </a:txBody>
                  <a:tcPr/>
                </a:tc>
                <a:tc>
                  <a:txBody>
                    <a:bodyPr/>
                    <a:lstStyle/>
                    <a:p>
                      <a:pPr algn="ctr" fontAlgn="ctr"/>
                      <a:r>
                        <a:rPr lang="de-DE" sz="1600" kern="1200" baseline="0" dirty="0">
                          <a:solidFill>
                            <a:srgbClr val="5C8D20"/>
                          </a:solidFill>
                          <a:latin typeface="+mn-lt"/>
                          <a:ea typeface="+mn-ea"/>
                          <a:cs typeface="+mn-cs"/>
                        </a:rPr>
                        <a:t> </a:t>
                      </a:r>
                    </a:p>
                  </a:txBody>
                  <a:tcPr marL="9505" marR="9505" marT="95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600" b="1" kern="1200" baseline="0" dirty="0">
                          <a:solidFill>
                            <a:srgbClr val="5C8D20"/>
                          </a:solidFill>
                          <a:latin typeface="+mn-lt"/>
                          <a:ea typeface="+mn-ea"/>
                          <a:cs typeface="+mn-cs"/>
                        </a:rPr>
                        <a:t>15 kW</a:t>
                      </a:r>
                    </a:p>
                  </a:txBody>
                  <a:tcPr marL="9505" marR="9505" marT="95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600" b="1" kern="1200" baseline="0">
                          <a:solidFill>
                            <a:srgbClr val="5C8D20"/>
                          </a:solidFill>
                          <a:latin typeface="+mn-lt"/>
                          <a:ea typeface="+mn-ea"/>
                          <a:cs typeface="+mn-cs"/>
                        </a:rPr>
                        <a:t>15 kW</a:t>
                      </a:r>
                    </a:p>
                  </a:txBody>
                  <a:tcPr marL="9505" marR="9505" marT="95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600" b="1" kern="1200" baseline="0">
                          <a:solidFill>
                            <a:srgbClr val="5C8D20"/>
                          </a:solidFill>
                          <a:latin typeface="+mn-lt"/>
                          <a:ea typeface="+mn-ea"/>
                          <a:cs typeface="+mn-cs"/>
                        </a:rPr>
                        <a:t>15 kW</a:t>
                      </a:r>
                    </a:p>
                  </a:txBody>
                  <a:tcPr marL="9505" marR="9505" marT="95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600" b="1" kern="1200" baseline="0" dirty="0">
                          <a:solidFill>
                            <a:srgbClr val="5C8D20"/>
                          </a:solidFill>
                          <a:latin typeface="+mn-lt"/>
                          <a:ea typeface="+mn-ea"/>
                          <a:cs typeface="+mn-cs"/>
                        </a:rPr>
                        <a:t>15 kW</a:t>
                      </a:r>
                    </a:p>
                  </a:txBody>
                  <a:tcPr marL="9505" marR="9505" marT="95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4723">
                <a:tc>
                  <a:txBody>
                    <a:bodyPr/>
                    <a:lstStyle/>
                    <a:p>
                      <a:pPr algn="ctr" fontAlgn="b"/>
                      <a:r>
                        <a:rPr lang="de-DE" sz="1600" kern="1200" baseline="0" dirty="0">
                          <a:solidFill>
                            <a:srgbClr val="5C8D20"/>
                          </a:solidFill>
                          <a:latin typeface="+mn-lt"/>
                          <a:ea typeface="+mn-ea"/>
                          <a:cs typeface="+mn-cs"/>
                        </a:rPr>
                        <a:t>Wärmebedarf </a:t>
                      </a:r>
                    </a:p>
                  </a:txBody>
                  <a:tcPr marL="9505" marR="9505" marT="95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600" kern="1200" baseline="0" dirty="0">
                          <a:solidFill>
                            <a:srgbClr val="5C8D20"/>
                          </a:solidFill>
                          <a:latin typeface="+mn-lt"/>
                          <a:ea typeface="+mn-ea"/>
                          <a:cs typeface="+mn-cs"/>
                        </a:rPr>
                        <a:t>k</a:t>
                      </a:r>
                      <a:r>
                        <a:rPr lang="de-DE" sz="1600" kern="1200" baseline="0" dirty="0" smtClean="0">
                          <a:solidFill>
                            <a:srgbClr val="5C8D20"/>
                          </a:solidFill>
                          <a:latin typeface="+mn-lt"/>
                          <a:ea typeface="+mn-ea"/>
                          <a:cs typeface="+mn-cs"/>
                        </a:rPr>
                        <a:t>Wh</a:t>
                      </a:r>
                      <a:endParaRPr lang="de-DE" sz="1600" kern="1200" baseline="0" dirty="0">
                        <a:solidFill>
                          <a:srgbClr val="5C8D20"/>
                        </a:solidFill>
                        <a:latin typeface="+mn-lt"/>
                        <a:ea typeface="+mn-ea"/>
                        <a:cs typeface="+mn-cs"/>
                      </a:endParaRPr>
                    </a:p>
                  </a:txBody>
                  <a:tcPr marL="9505" marR="9505" marT="95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de-DE" sz="1600" b="1" kern="1200" baseline="0" dirty="0" smtClean="0">
                          <a:solidFill>
                            <a:srgbClr val="5C8D20"/>
                          </a:solidFill>
                          <a:latin typeface="+mn-lt"/>
                          <a:ea typeface="+mn-ea"/>
                          <a:cs typeface="+mn-cs"/>
                        </a:rPr>
                        <a:t>17.000   </a:t>
                      </a:r>
                      <a:endParaRPr lang="de-DE" sz="1600" b="1" kern="1200" baseline="0" dirty="0">
                        <a:solidFill>
                          <a:srgbClr val="5C8D20"/>
                        </a:solidFill>
                        <a:latin typeface="+mn-lt"/>
                        <a:ea typeface="+mn-ea"/>
                        <a:cs typeface="+mn-cs"/>
                      </a:endParaRPr>
                    </a:p>
                  </a:txBody>
                  <a:tcPr marL="9505" marR="9505" marT="95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de-DE" sz="1600" b="1" kern="1200" baseline="0" dirty="0" smtClean="0">
                          <a:solidFill>
                            <a:srgbClr val="5C8D20"/>
                          </a:solidFill>
                          <a:latin typeface="+mn-lt"/>
                          <a:ea typeface="+mn-ea"/>
                          <a:cs typeface="+mn-cs"/>
                        </a:rPr>
                        <a:t>17.000   </a:t>
                      </a:r>
                      <a:endParaRPr lang="de-DE" sz="1600" b="1" kern="1200" baseline="0" dirty="0">
                        <a:solidFill>
                          <a:srgbClr val="5C8D20"/>
                        </a:solidFill>
                        <a:latin typeface="+mn-lt"/>
                        <a:ea typeface="+mn-ea"/>
                        <a:cs typeface="+mn-cs"/>
                      </a:endParaRPr>
                    </a:p>
                  </a:txBody>
                  <a:tcPr marL="9505" marR="9505" marT="95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de-DE" sz="1600" b="1" kern="1200" baseline="0" dirty="0" smtClean="0">
                          <a:solidFill>
                            <a:srgbClr val="5C8D20"/>
                          </a:solidFill>
                          <a:latin typeface="+mn-lt"/>
                          <a:ea typeface="+mn-ea"/>
                          <a:cs typeface="+mn-cs"/>
                        </a:rPr>
                        <a:t>17.000  </a:t>
                      </a:r>
                      <a:endParaRPr lang="de-DE" sz="1600" b="1" kern="1200" baseline="0" dirty="0">
                        <a:solidFill>
                          <a:srgbClr val="5C8D20"/>
                        </a:solidFill>
                        <a:latin typeface="+mn-lt"/>
                        <a:ea typeface="+mn-ea"/>
                        <a:cs typeface="+mn-cs"/>
                      </a:endParaRPr>
                    </a:p>
                  </a:txBody>
                  <a:tcPr marL="9505" marR="9505" marT="95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de-DE" sz="1600" b="1" kern="1200" baseline="0" dirty="0" smtClean="0">
                          <a:solidFill>
                            <a:srgbClr val="5C8D20"/>
                          </a:solidFill>
                          <a:latin typeface="+mn-lt"/>
                          <a:ea typeface="+mn-ea"/>
                          <a:cs typeface="+mn-cs"/>
                        </a:rPr>
                        <a:t>17.000   </a:t>
                      </a:r>
                      <a:endParaRPr lang="de-DE" sz="1600" b="1" kern="1200" baseline="0" dirty="0">
                        <a:solidFill>
                          <a:srgbClr val="5C8D20"/>
                        </a:solidFill>
                        <a:latin typeface="+mn-lt"/>
                        <a:ea typeface="+mn-ea"/>
                        <a:cs typeface="+mn-cs"/>
                      </a:endParaRPr>
                    </a:p>
                  </a:txBody>
                  <a:tcPr marL="9505" marR="9505" marT="95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2034">
                <a:tc>
                  <a:txBody>
                    <a:bodyPr/>
                    <a:lstStyle/>
                    <a:p>
                      <a:pPr algn="ctr" fontAlgn="b"/>
                      <a:r>
                        <a:rPr lang="de-DE" sz="1600" kern="1200" baseline="0" dirty="0" err="1" smtClean="0">
                          <a:solidFill>
                            <a:srgbClr val="5C8D20"/>
                          </a:solidFill>
                          <a:latin typeface="+mn-lt"/>
                          <a:ea typeface="+mn-ea"/>
                          <a:cs typeface="+mn-cs"/>
                        </a:rPr>
                        <a:t>Brennstoffb</a:t>
                      </a:r>
                      <a:r>
                        <a:rPr lang="de-DE" sz="1600" kern="1200" baseline="0" dirty="0" smtClean="0">
                          <a:solidFill>
                            <a:srgbClr val="5C8D20"/>
                          </a:solidFill>
                          <a:latin typeface="+mn-lt"/>
                          <a:ea typeface="+mn-ea"/>
                          <a:cs typeface="+mn-cs"/>
                        </a:rPr>
                        <a:t>. (85%Nutzungsg.; 1,11 </a:t>
                      </a:r>
                      <a:r>
                        <a:rPr lang="de-DE" sz="1600" kern="1200" baseline="0" dirty="0" err="1" smtClean="0">
                          <a:solidFill>
                            <a:srgbClr val="5C8D20"/>
                          </a:solidFill>
                          <a:latin typeface="+mn-lt"/>
                          <a:ea typeface="+mn-ea"/>
                          <a:cs typeface="+mn-cs"/>
                        </a:rPr>
                        <a:t>Heizw</a:t>
                      </a:r>
                      <a:r>
                        <a:rPr lang="de-DE" sz="1600" kern="1200" baseline="0" dirty="0" smtClean="0">
                          <a:solidFill>
                            <a:srgbClr val="5C8D20"/>
                          </a:solidFill>
                          <a:latin typeface="+mn-lt"/>
                          <a:ea typeface="+mn-ea"/>
                          <a:cs typeface="+mn-cs"/>
                        </a:rPr>
                        <a:t>.-BW.)</a:t>
                      </a:r>
                      <a:endParaRPr lang="de-DE" sz="1600" kern="1200" baseline="0" dirty="0">
                        <a:solidFill>
                          <a:srgbClr val="5C8D20"/>
                        </a:solidFill>
                        <a:latin typeface="+mn-lt"/>
                        <a:ea typeface="+mn-ea"/>
                        <a:cs typeface="+mn-cs"/>
                      </a:endParaRPr>
                    </a:p>
                  </a:txBody>
                  <a:tcPr marL="9505" marR="9505" marT="95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600" kern="1200" baseline="0" dirty="0">
                          <a:solidFill>
                            <a:srgbClr val="5C8D20"/>
                          </a:solidFill>
                          <a:latin typeface="+mn-lt"/>
                          <a:ea typeface="+mn-ea"/>
                          <a:cs typeface="+mn-cs"/>
                        </a:rPr>
                        <a:t>kWh</a:t>
                      </a:r>
                    </a:p>
                  </a:txBody>
                  <a:tcPr marL="9505" marR="9505" marT="95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de-DE" sz="1600" b="1" kern="1200" baseline="0" dirty="0" smtClean="0">
                          <a:solidFill>
                            <a:srgbClr val="5C8D20"/>
                          </a:solidFill>
                          <a:latin typeface="+mn-lt"/>
                          <a:ea typeface="+mn-ea"/>
                          <a:cs typeface="+mn-cs"/>
                        </a:rPr>
                        <a:t>17.000   </a:t>
                      </a:r>
                      <a:endParaRPr lang="de-DE" sz="1600" b="1" kern="1200" baseline="0" dirty="0">
                        <a:solidFill>
                          <a:srgbClr val="5C8D20"/>
                        </a:solidFill>
                        <a:latin typeface="+mn-lt"/>
                        <a:ea typeface="+mn-ea"/>
                        <a:cs typeface="+mn-cs"/>
                      </a:endParaRPr>
                    </a:p>
                  </a:txBody>
                  <a:tcPr marL="9505" marR="9505" marT="95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de-DE" sz="1600" b="1" kern="1200" baseline="0" dirty="0" smtClean="0">
                          <a:solidFill>
                            <a:srgbClr val="5C8D20"/>
                          </a:solidFill>
                          <a:latin typeface="+mn-lt"/>
                          <a:ea typeface="+mn-ea"/>
                          <a:cs typeface="+mn-cs"/>
                        </a:rPr>
                        <a:t>17.000   </a:t>
                      </a:r>
                      <a:endParaRPr lang="de-DE" sz="1600" b="1" kern="1200" baseline="0" dirty="0">
                        <a:solidFill>
                          <a:srgbClr val="5C8D20"/>
                        </a:solidFill>
                        <a:latin typeface="+mn-lt"/>
                        <a:ea typeface="+mn-ea"/>
                        <a:cs typeface="+mn-cs"/>
                      </a:endParaRPr>
                    </a:p>
                  </a:txBody>
                  <a:tcPr marL="9505" marR="9505" marT="95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de-DE" sz="1600" b="1" kern="1200" baseline="0" dirty="0" smtClean="0">
                          <a:solidFill>
                            <a:srgbClr val="5C8D20"/>
                          </a:solidFill>
                          <a:latin typeface="+mn-lt"/>
                          <a:ea typeface="+mn-ea"/>
                          <a:cs typeface="+mn-cs"/>
                        </a:rPr>
                        <a:t>22.000   </a:t>
                      </a:r>
                      <a:endParaRPr lang="de-DE" sz="1600" b="1" kern="1200" baseline="0" dirty="0">
                        <a:solidFill>
                          <a:srgbClr val="5C8D20"/>
                        </a:solidFill>
                        <a:latin typeface="+mn-lt"/>
                        <a:ea typeface="+mn-ea"/>
                        <a:cs typeface="+mn-cs"/>
                      </a:endParaRPr>
                    </a:p>
                  </a:txBody>
                  <a:tcPr marL="9505" marR="9505" marT="95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de-DE" sz="1600" b="1" kern="1200" baseline="0" dirty="0" smtClean="0">
                          <a:solidFill>
                            <a:srgbClr val="5C8D20"/>
                          </a:solidFill>
                          <a:latin typeface="+mn-lt"/>
                          <a:ea typeface="+mn-ea"/>
                          <a:cs typeface="+mn-cs"/>
                        </a:rPr>
                        <a:t>22.000   </a:t>
                      </a:r>
                      <a:endParaRPr lang="de-DE" sz="1600" b="1" kern="1200" baseline="0" dirty="0">
                        <a:solidFill>
                          <a:srgbClr val="5C8D20"/>
                        </a:solidFill>
                        <a:latin typeface="+mn-lt"/>
                        <a:ea typeface="+mn-ea"/>
                        <a:cs typeface="+mn-cs"/>
                      </a:endParaRPr>
                    </a:p>
                  </a:txBody>
                  <a:tcPr marL="9505" marR="9505" marT="95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8251">
                <a:tc>
                  <a:txBody>
                    <a:bodyPr/>
                    <a:lstStyle/>
                    <a:p>
                      <a:pPr algn="ctr" fontAlgn="b"/>
                      <a:r>
                        <a:rPr lang="de-DE" sz="1600" kern="1200" baseline="0" dirty="0">
                          <a:solidFill>
                            <a:srgbClr val="5C8D20"/>
                          </a:solidFill>
                          <a:latin typeface="+mn-lt"/>
                          <a:ea typeface="+mn-ea"/>
                          <a:cs typeface="+mn-cs"/>
                        </a:rPr>
                        <a:t>davon Solar</a:t>
                      </a:r>
                    </a:p>
                  </a:txBody>
                  <a:tcPr marL="9505" marR="9505" marT="95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600" kern="1200" baseline="0" dirty="0">
                          <a:solidFill>
                            <a:srgbClr val="5C8D20"/>
                          </a:solidFill>
                          <a:latin typeface="+mn-lt"/>
                          <a:ea typeface="+mn-ea"/>
                          <a:cs typeface="+mn-cs"/>
                        </a:rPr>
                        <a:t>kWh</a:t>
                      </a:r>
                    </a:p>
                  </a:txBody>
                  <a:tcPr marL="9505" marR="9505" marT="95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de-DE" sz="1600" b="1" kern="1200" baseline="0" dirty="0" smtClean="0">
                          <a:solidFill>
                            <a:srgbClr val="5C8D20"/>
                          </a:solidFill>
                          <a:latin typeface="+mn-lt"/>
                          <a:ea typeface="+mn-ea"/>
                          <a:cs typeface="+mn-cs"/>
                        </a:rPr>
                        <a:t>-     </a:t>
                      </a:r>
                      <a:endParaRPr lang="de-DE" sz="1600" b="1" kern="1200" baseline="0" dirty="0">
                        <a:solidFill>
                          <a:srgbClr val="5C8D20"/>
                        </a:solidFill>
                        <a:latin typeface="+mn-lt"/>
                        <a:ea typeface="+mn-ea"/>
                        <a:cs typeface="+mn-cs"/>
                      </a:endParaRPr>
                    </a:p>
                  </a:txBody>
                  <a:tcPr marL="9505" marR="9505" marT="95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de-DE" sz="1600" b="1" kern="1200" baseline="0" dirty="0" smtClean="0">
                          <a:solidFill>
                            <a:srgbClr val="5C8D20"/>
                          </a:solidFill>
                          <a:latin typeface="+mn-lt"/>
                          <a:ea typeface="+mn-ea"/>
                          <a:cs typeface="+mn-cs"/>
                        </a:rPr>
                        <a:t>-     </a:t>
                      </a:r>
                      <a:endParaRPr lang="de-DE" sz="1600" b="1" kern="1200" baseline="0" dirty="0">
                        <a:solidFill>
                          <a:srgbClr val="5C8D20"/>
                        </a:solidFill>
                        <a:latin typeface="+mn-lt"/>
                        <a:ea typeface="+mn-ea"/>
                        <a:cs typeface="+mn-cs"/>
                      </a:endParaRPr>
                    </a:p>
                  </a:txBody>
                  <a:tcPr marL="9505" marR="9505" marT="95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de-DE" sz="1600" b="1" kern="1200" baseline="0" dirty="0" smtClean="0">
                          <a:solidFill>
                            <a:srgbClr val="5C8D20"/>
                          </a:solidFill>
                          <a:latin typeface="+mn-lt"/>
                          <a:ea typeface="+mn-ea"/>
                          <a:cs typeface="+mn-cs"/>
                        </a:rPr>
                        <a:t>3.300   </a:t>
                      </a:r>
                      <a:endParaRPr lang="de-DE" sz="1600" b="1" kern="1200" baseline="0" dirty="0">
                        <a:solidFill>
                          <a:srgbClr val="5C8D20"/>
                        </a:solidFill>
                        <a:latin typeface="+mn-lt"/>
                        <a:ea typeface="+mn-ea"/>
                        <a:cs typeface="+mn-cs"/>
                      </a:endParaRPr>
                    </a:p>
                  </a:txBody>
                  <a:tcPr marL="9505" marR="9505" marT="95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de-DE" sz="1600" b="1" kern="1200" baseline="0" dirty="0" smtClean="0">
                          <a:solidFill>
                            <a:srgbClr val="5C8D20"/>
                          </a:solidFill>
                          <a:latin typeface="+mn-lt"/>
                          <a:ea typeface="+mn-ea"/>
                          <a:cs typeface="+mn-cs"/>
                        </a:rPr>
                        <a:t>-     </a:t>
                      </a:r>
                      <a:endParaRPr lang="de-DE" sz="1600" b="1" kern="1200" baseline="0" dirty="0">
                        <a:solidFill>
                          <a:srgbClr val="5C8D20"/>
                        </a:solidFill>
                        <a:latin typeface="+mn-lt"/>
                        <a:ea typeface="+mn-ea"/>
                        <a:cs typeface="+mn-cs"/>
                      </a:endParaRPr>
                    </a:p>
                  </a:txBody>
                  <a:tcPr marL="9505" marR="9505" marT="95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5614">
                <a:tc>
                  <a:txBody>
                    <a:bodyPr/>
                    <a:lstStyle/>
                    <a:p>
                      <a:pPr algn="ctr" fontAlgn="b"/>
                      <a:r>
                        <a:rPr lang="de-DE" sz="1600" kern="1200" baseline="0" dirty="0">
                          <a:solidFill>
                            <a:srgbClr val="5C8D20"/>
                          </a:solidFill>
                          <a:latin typeface="+mn-lt"/>
                          <a:ea typeface="+mn-ea"/>
                          <a:cs typeface="+mn-cs"/>
                        </a:rPr>
                        <a:t>B</a:t>
                      </a:r>
                      <a:r>
                        <a:rPr lang="de-DE" sz="1600" kern="1200" baseline="0" dirty="0" smtClean="0">
                          <a:solidFill>
                            <a:srgbClr val="5C8D20"/>
                          </a:solidFill>
                          <a:latin typeface="+mn-lt"/>
                          <a:ea typeface="+mn-ea"/>
                          <a:cs typeface="+mn-cs"/>
                        </a:rPr>
                        <a:t>ereitstellung </a:t>
                      </a:r>
                      <a:r>
                        <a:rPr lang="de-DE" sz="1600" kern="1200" baseline="0" dirty="0">
                          <a:solidFill>
                            <a:srgbClr val="5C8D20"/>
                          </a:solidFill>
                          <a:latin typeface="+mn-lt"/>
                          <a:ea typeface="+mn-ea"/>
                          <a:cs typeface="+mn-cs"/>
                        </a:rPr>
                        <a:t>Wärmeerzeugung (Grundpreis)</a:t>
                      </a:r>
                    </a:p>
                  </a:txBody>
                  <a:tcPr marL="9505" marR="9505" marT="95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600" kern="1200" baseline="0" dirty="0">
                          <a:solidFill>
                            <a:srgbClr val="5C8D20"/>
                          </a:solidFill>
                          <a:latin typeface="+mn-lt"/>
                          <a:ea typeface="+mn-ea"/>
                          <a:cs typeface="+mn-cs"/>
                        </a:rPr>
                        <a:t>€/a</a:t>
                      </a:r>
                    </a:p>
                  </a:txBody>
                  <a:tcPr marL="9505" marR="9505" marT="95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de-DE" sz="1600" b="1" kern="1200" baseline="0" dirty="0">
                          <a:solidFill>
                            <a:srgbClr val="5C8D20"/>
                          </a:solidFill>
                          <a:latin typeface="+mn-lt"/>
                          <a:ea typeface="+mn-ea"/>
                          <a:cs typeface="+mn-cs"/>
                        </a:rPr>
                        <a:t>390</a:t>
                      </a:r>
                    </a:p>
                  </a:txBody>
                  <a:tcPr marL="9505" marR="9505" marT="95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de-DE" sz="1600" b="1" kern="1200" baseline="0" dirty="0">
                          <a:solidFill>
                            <a:srgbClr val="5C8D20"/>
                          </a:solidFill>
                          <a:latin typeface="+mn-lt"/>
                          <a:ea typeface="+mn-ea"/>
                          <a:cs typeface="+mn-cs"/>
                        </a:rPr>
                        <a:t>425</a:t>
                      </a:r>
                    </a:p>
                  </a:txBody>
                  <a:tcPr marL="9505" marR="9505" marT="95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de-DE" sz="1600" b="1" kern="1200" baseline="0" dirty="0">
                          <a:solidFill>
                            <a:srgbClr val="5C8D20"/>
                          </a:solidFill>
                          <a:latin typeface="+mn-lt"/>
                          <a:ea typeface="+mn-ea"/>
                          <a:cs typeface="+mn-cs"/>
                        </a:rPr>
                        <a:t>106</a:t>
                      </a:r>
                    </a:p>
                  </a:txBody>
                  <a:tcPr marL="9505" marR="9505" marT="95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de-DE" sz="1600" b="1" kern="1200" baseline="0" dirty="0">
                          <a:solidFill>
                            <a:srgbClr val="5C8D20"/>
                          </a:solidFill>
                          <a:latin typeface="+mn-lt"/>
                          <a:ea typeface="+mn-ea"/>
                          <a:cs typeface="+mn-cs"/>
                        </a:rPr>
                        <a:t>0</a:t>
                      </a:r>
                    </a:p>
                  </a:txBody>
                  <a:tcPr marL="9505" marR="9505" marT="95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4723">
                <a:tc>
                  <a:txBody>
                    <a:bodyPr/>
                    <a:lstStyle/>
                    <a:p>
                      <a:pPr algn="ctr" fontAlgn="b"/>
                      <a:r>
                        <a:rPr lang="de-DE" sz="1600" kern="1200" baseline="0" dirty="0">
                          <a:solidFill>
                            <a:srgbClr val="5C8D20"/>
                          </a:solidFill>
                          <a:latin typeface="+mn-lt"/>
                          <a:ea typeface="+mn-ea"/>
                          <a:cs typeface="+mn-cs"/>
                        </a:rPr>
                        <a:t>Bereitstellung Wärme ( Arbeitspreis)</a:t>
                      </a:r>
                    </a:p>
                  </a:txBody>
                  <a:tcPr marL="9505" marR="9505" marT="95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600" kern="1200" baseline="0" dirty="0">
                          <a:solidFill>
                            <a:srgbClr val="5C8D20"/>
                          </a:solidFill>
                          <a:latin typeface="+mn-lt"/>
                          <a:ea typeface="+mn-ea"/>
                          <a:cs typeface="+mn-cs"/>
                        </a:rPr>
                        <a:t>€/kWh</a:t>
                      </a:r>
                    </a:p>
                  </a:txBody>
                  <a:tcPr marL="9505" marR="9505" marT="95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de-DE" sz="1600" b="1" kern="1200" baseline="0" dirty="0">
                          <a:solidFill>
                            <a:srgbClr val="5C8D20"/>
                          </a:solidFill>
                          <a:latin typeface="+mn-lt"/>
                          <a:ea typeface="+mn-ea"/>
                          <a:cs typeface="+mn-cs"/>
                        </a:rPr>
                        <a:t>0,048</a:t>
                      </a:r>
                    </a:p>
                  </a:txBody>
                  <a:tcPr marL="9505" marR="9505" marT="95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de-DE" sz="1600" b="1" kern="1200" baseline="0" dirty="0">
                          <a:solidFill>
                            <a:srgbClr val="5C8D20"/>
                          </a:solidFill>
                          <a:latin typeface="+mn-lt"/>
                          <a:ea typeface="+mn-ea"/>
                          <a:cs typeface="+mn-cs"/>
                        </a:rPr>
                        <a:t>0,0645</a:t>
                      </a:r>
                    </a:p>
                  </a:txBody>
                  <a:tcPr marL="9505" marR="9505" marT="95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de-DE" sz="1600" b="1" kern="1200" baseline="0" dirty="0">
                          <a:solidFill>
                            <a:srgbClr val="5C8D20"/>
                          </a:solidFill>
                          <a:latin typeface="+mn-lt"/>
                          <a:ea typeface="+mn-ea"/>
                          <a:cs typeface="+mn-cs"/>
                        </a:rPr>
                        <a:t>0,05</a:t>
                      </a:r>
                    </a:p>
                  </a:txBody>
                  <a:tcPr marL="9505" marR="9505" marT="95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de-DE" sz="1600" b="1" kern="1200" baseline="0" dirty="0">
                          <a:solidFill>
                            <a:srgbClr val="5C8D20"/>
                          </a:solidFill>
                          <a:latin typeface="+mn-lt"/>
                          <a:ea typeface="+mn-ea"/>
                          <a:cs typeface="+mn-cs"/>
                        </a:rPr>
                        <a:t>0,049</a:t>
                      </a:r>
                    </a:p>
                  </a:txBody>
                  <a:tcPr marL="9505" marR="9505" marT="95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4723">
                <a:tc>
                  <a:txBody>
                    <a:bodyPr/>
                    <a:lstStyle/>
                    <a:p>
                      <a:pPr algn="ctr" fontAlgn="b"/>
                      <a:r>
                        <a:rPr lang="de-DE" sz="1600" kern="1200" baseline="0" dirty="0">
                          <a:solidFill>
                            <a:srgbClr val="5C8D20"/>
                          </a:solidFill>
                          <a:latin typeface="+mn-lt"/>
                          <a:ea typeface="+mn-ea"/>
                          <a:cs typeface="+mn-cs"/>
                        </a:rPr>
                        <a:t>Grundpreis bis 10 KW</a:t>
                      </a:r>
                    </a:p>
                  </a:txBody>
                  <a:tcPr marL="9505" marR="9505" marT="95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600" kern="1200" baseline="0">
                          <a:solidFill>
                            <a:srgbClr val="5C8D20"/>
                          </a:solidFill>
                          <a:latin typeface="+mn-lt"/>
                          <a:ea typeface="+mn-ea"/>
                          <a:cs typeface="+mn-cs"/>
                        </a:rPr>
                        <a:t>€/a</a:t>
                      </a:r>
                    </a:p>
                  </a:txBody>
                  <a:tcPr marL="9505" marR="9505" marT="95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de-DE" sz="1600" b="1" kern="1200" baseline="0" dirty="0">
                          <a:solidFill>
                            <a:srgbClr val="5C8D20"/>
                          </a:solidFill>
                          <a:latin typeface="+mn-lt"/>
                          <a:ea typeface="+mn-ea"/>
                          <a:cs typeface="+mn-cs"/>
                        </a:rPr>
                        <a:t>197</a:t>
                      </a:r>
                    </a:p>
                  </a:txBody>
                  <a:tcPr marL="9505" marR="9505" marT="95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de-DE" sz="1600" b="1" kern="1200" baseline="0" dirty="0">
                          <a:solidFill>
                            <a:srgbClr val="5C8D20"/>
                          </a:solidFill>
                          <a:latin typeface="+mn-lt"/>
                          <a:ea typeface="+mn-ea"/>
                          <a:cs typeface="+mn-cs"/>
                        </a:rPr>
                        <a:t>212</a:t>
                      </a:r>
                    </a:p>
                  </a:txBody>
                  <a:tcPr marL="9505" marR="9505" marT="95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de-DE" sz="1600" b="1" kern="1200" baseline="0" dirty="0">
                          <a:solidFill>
                            <a:srgbClr val="5C8D20"/>
                          </a:solidFill>
                          <a:latin typeface="+mn-lt"/>
                          <a:ea typeface="+mn-ea"/>
                          <a:cs typeface="+mn-cs"/>
                        </a:rPr>
                        <a:t>0</a:t>
                      </a:r>
                    </a:p>
                  </a:txBody>
                  <a:tcPr marL="9505" marR="9505" marT="95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de-DE" sz="1600" b="1" kern="1200" baseline="0">
                          <a:solidFill>
                            <a:srgbClr val="5C8D20"/>
                          </a:solidFill>
                          <a:latin typeface="+mn-lt"/>
                          <a:ea typeface="+mn-ea"/>
                          <a:cs typeface="+mn-cs"/>
                        </a:rPr>
                        <a:t>0</a:t>
                      </a:r>
                    </a:p>
                  </a:txBody>
                  <a:tcPr marL="9505" marR="9505" marT="95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4723">
                <a:tc>
                  <a:txBody>
                    <a:bodyPr/>
                    <a:lstStyle/>
                    <a:p>
                      <a:pPr algn="ctr" fontAlgn="b"/>
                      <a:r>
                        <a:rPr lang="de-DE" sz="1600" kern="1200" baseline="0" dirty="0">
                          <a:solidFill>
                            <a:srgbClr val="5C8D20"/>
                          </a:solidFill>
                          <a:latin typeface="+mn-lt"/>
                          <a:ea typeface="+mn-ea"/>
                          <a:cs typeface="+mn-cs"/>
                        </a:rPr>
                        <a:t>Jedes weitere KW</a:t>
                      </a:r>
                    </a:p>
                  </a:txBody>
                  <a:tcPr marL="9505" marR="9505" marT="95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600" kern="1200" baseline="0">
                          <a:solidFill>
                            <a:srgbClr val="5C8D20"/>
                          </a:solidFill>
                          <a:latin typeface="+mn-lt"/>
                          <a:ea typeface="+mn-ea"/>
                          <a:cs typeface="+mn-cs"/>
                        </a:rPr>
                        <a:t>€/kWa</a:t>
                      </a:r>
                    </a:p>
                  </a:txBody>
                  <a:tcPr marL="9505" marR="9505" marT="95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de-DE" sz="1600" b="1" kern="1200" baseline="0" dirty="0">
                          <a:solidFill>
                            <a:srgbClr val="5C8D20"/>
                          </a:solidFill>
                          <a:latin typeface="+mn-lt"/>
                          <a:ea typeface="+mn-ea"/>
                          <a:cs typeface="+mn-cs"/>
                        </a:rPr>
                        <a:t>19</a:t>
                      </a:r>
                    </a:p>
                  </a:txBody>
                  <a:tcPr marL="9505" marR="9505" marT="95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de-DE" sz="1600" b="1" kern="1200" baseline="0" dirty="0">
                          <a:solidFill>
                            <a:srgbClr val="5C8D20"/>
                          </a:solidFill>
                          <a:latin typeface="+mn-lt"/>
                          <a:ea typeface="+mn-ea"/>
                          <a:cs typeface="+mn-cs"/>
                        </a:rPr>
                        <a:t>21</a:t>
                      </a:r>
                    </a:p>
                  </a:txBody>
                  <a:tcPr marL="9505" marR="9505" marT="95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de-DE" sz="1600" b="1" kern="1200" baseline="0" dirty="0">
                          <a:solidFill>
                            <a:srgbClr val="5C8D20"/>
                          </a:solidFill>
                          <a:latin typeface="+mn-lt"/>
                          <a:ea typeface="+mn-ea"/>
                          <a:cs typeface="+mn-cs"/>
                        </a:rPr>
                        <a:t>0</a:t>
                      </a:r>
                    </a:p>
                  </a:txBody>
                  <a:tcPr marL="9505" marR="9505" marT="95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de-DE" sz="1600" b="1" kern="1200" baseline="0">
                          <a:solidFill>
                            <a:srgbClr val="5C8D20"/>
                          </a:solidFill>
                          <a:latin typeface="+mn-lt"/>
                          <a:ea typeface="+mn-ea"/>
                          <a:cs typeface="+mn-cs"/>
                        </a:rPr>
                        <a:t>0</a:t>
                      </a:r>
                    </a:p>
                  </a:txBody>
                  <a:tcPr marL="9505" marR="9505" marT="95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4723">
                <a:tc>
                  <a:txBody>
                    <a:bodyPr/>
                    <a:lstStyle/>
                    <a:p>
                      <a:pPr algn="ctr" fontAlgn="b"/>
                      <a:r>
                        <a:rPr lang="de-DE" sz="1600" kern="1200" baseline="0" dirty="0">
                          <a:solidFill>
                            <a:srgbClr val="5C8D20"/>
                          </a:solidFill>
                          <a:latin typeface="+mn-lt"/>
                          <a:ea typeface="+mn-ea"/>
                          <a:cs typeface="+mn-cs"/>
                        </a:rPr>
                        <a:t>Messpreis</a:t>
                      </a:r>
                    </a:p>
                  </a:txBody>
                  <a:tcPr marL="9505" marR="9505" marT="95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600" kern="1200" baseline="0">
                          <a:solidFill>
                            <a:srgbClr val="5C8D20"/>
                          </a:solidFill>
                          <a:latin typeface="+mn-lt"/>
                          <a:ea typeface="+mn-ea"/>
                          <a:cs typeface="+mn-cs"/>
                        </a:rPr>
                        <a:t>€/a</a:t>
                      </a:r>
                    </a:p>
                  </a:txBody>
                  <a:tcPr marL="9505" marR="9505" marT="95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de-DE" sz="1600" b="1" kern="1200" baseline="0">
                          <a:solidFill>
                            <a:srgbClr val="5C8D20"/>
                          </a:solidFill>
                          <a:latin typeface="+mn-lt"/>
                          <a:ea typeface="+mn-ea"/>
                          <a:cs typeface="+mn-cs"/>
                        </a:rPr>
                        <a:t>98</a:t>
                      </a:r>
                    </a:p>
                  </a:txBody>
                  <a:tcPr marL="9505" marR="9505" marT="95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de-DE" sz="1600" b="1" kern="1200" baseline="0" dirty="0">
                          <a:solidFill>
                            <a:srgbClr val="5C8D20"/>
                          </a:solidFill>
                          <a:latin typeface="+mn-lt"/>
                          <a:ea typeface="+mn-ea"/>
                          <a:cs typeface="+mn-cs"/>
                        </a:rPr>
                        <a:t>106</a:t>
                      </a:r>
                    </a:p>
                  </a:txBody>
                  <a:tcPr marL="9505" marR="9505" marT="95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de-DE" sz="1600" b="1" kern="1200" baseline="0" dirty="0">
                          <a:solidFill>
                            <a:srgbClr val="5C8D20"/>
                          </a:solidFill>
                          <a:latin typeface="+mn-lt"/>
                          <a:ea typeface="+mn-ea"/>
                          <a:cs typeface="+mn-cs"/>
                        </a:rPr>
                        <a:t>106</a:t>
                      </a:r>
                    </a:p>
                  </a:txBody>
                  <a:tcPr marL="9505" marR="9505" marT="95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de-DE" sz="1600" b="1" kern="1200" baseline="0">
                          <a:solidFill>
                            <a:srgbClr val="5C8D20"/>
                          </a:solidFill>
                          <a:latin typeface="+mn-lt"/>
                          <a:ea typeface="+mn-ea"/>
                          <a:cs typeface="+mn-cs"/>
                        </a:rPr>
                        <a:t>0</a:t>
                      </a:r>
                    </a:p>
                  </a:txBody>
                  <a:tcPr marL="9505" marR="9505" marT="95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4723">
                <a:tc>
                  <a:txBody>
                    <a:bodyPr/>
                    <a:lstStyle/>
                    <a:p>
                      <a:pPr algn="ctr" fontAlgn="b"/>
                      <a:r>
                        <a:rPr lang="de-DE" sz="1600" kern="1200" baseline="0" dirty="0">
                          <a:solidFill>
                            <a:srgbClr val="5C8D20"/>
                          </a:solidFill>
                          <a:latin typeface="+mn-lt"/>
                          <a:ea typeface="+mn-ea"/>
                          <a:cs typeface="+mn-cs"/>
                        </a:rPr>
                        <a:t>Wartungsarbeiten / Schornsteinfeger</a:t>
                      </a:r>
                    </a:p>
                  </a:txBody>
                  <a:tcPr marL="9505" marR="9505" marT="95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600" kern="1200" baseline="0">
                          <a:solidFill>
                            <a:srgbClr val="5C8D20"/>
                          </a:solidFill>
                          <a:latin typeface="+mn-lt"/>
                          <a:ea typeface="+mn-ea"/>
                          <a:cs typeface="+mn-cs"/>
                        </a:rPr>
                        <a:t>€/a</a:t>
                      </a:r>
                    </a:p>
                  </a:txBody>
                  <a:tcPr marL="9505" marR="9505" marT="95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de-DE" sz="1600" b="1" kern="1200" baseline="0">
                          <a:solidFill>
                            <a:srgbClr val="5C8D20"/>
                          </a:solidFill>
                          <a:latin typeface="+mn-lt"/>
                          <a:ea typeface="+mn-ea"/>
                          <a:cs typeface="+mn-cs"/>
                        </a:rPr>
                        <a:t>0</a:t>
                      </a:r>
                    </a:p>
                  </a:txBody>
                  <a:tcPr marL="9505" marR="9505" marT="95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de-DE" sz="1600" b="1" kern="1200" baseline="0" dirty="0">
                          <a:solidFill>
                            <a:srgbClr val="5C8D20"/>
                          </a:solidFill>
                          <a:latin typeface="+mn-lt"/>
                          <a:ea typeface="+mn-ea"/>
                          <a:cs typeface="+mn-cs"/>
                        </a:rPr>
                        <a:t>0</a:t>
                      </a:r>
                    </a:p>
                  </a:txBody>
                  <a:tcPr marL="9505" marR="9505" marT="95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de-DE" sz="1600" b="1" kern="1200" baseline="0" dirty="0">
                          <a:solidFill>
                            <a:srgbClr val="5C8D20"/>
                          </a:solidFill>
                          <a:latin typeface="+mn-lt"/>
                          <a:ea typeface="+mn-ea"/>
                          <a:cs typeface="+mn-cs"/>
                        </a:rPr>
                        <a:t>240</a:t>
                      </a:r>
                    </a:p>
                  </a:txBody>
                  <a:tcPr marL="9505" marR="9505" marT="95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de-DE" sz="1600" b="1" kern="1200" baseline="0">
                          <a:solidFill>
                            <a:srgbClr val="5C8D20"/>
                          </a:solidFill>
                          <a:latin typeface="+mn-lt"/>
                          <a:ea typeface="+mn-ea"/>
                          <a:cs typeface="+mn-cs"/>
                        </a:rPr>
                        <a:t>560</a:t>
                      </a:r>
                    </a:p>
                  </a:txBody>
                  <a:tcPr marL="9505" marR="9505" marT="95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4723">
                <a:tc>
                  <a:txBody>
                    <a:bodyPr/>
                    <a:lstStyle/>
                    <a:p>
                      <a:pPr algn="ctr" fontAlgn="b"/>
                      <a:r>
                        <a:rPr lang="de-DE" sz="1600" kern="1200" baseline="0" dirty="0">
                          <a:solidFill>
                            <a:srgbClr val="5C8D20"/>
                          </a:solidFill>
                          <a:latin typeface="+mn-lt"/>
                          <a:ea typeface="+mn-ea"/>
                          <a:cs typeface="+mn-cs"/>
                        </a:rPr>
                        <a:t>Wärmeerzeugung/Regelung</a:t>
                      </a:r>
                    </a:p>
                  </a:txBody>
                  <a:tcPr marL="9505" marR="9505" marT="95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600" kern="1200" baseline="0">
                          <a:solidFill>
                            <a:srgbClr val="5C8D20"/>
                          </a:solidFill>
                          <a:latin typeface="+mn-lt"/>
                          <a:ea typeface="+mn-ea"/>
                          <a:cs typeface="+mn-cs"/>
                        </a:rPr>
                        <a:t>€/a</a:t>
                      </a:r>
                    </a:p>
                  </a:txBody>
                  <a:tcPr marL="9505" marR="9505" marT="95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de-DE" sz="1600" b="1" kern="1200" baseline="0">
                          <a:solidFill>
                            <a:srgbClr val="5C8D20"/>
                          </a:solidFill>
                          <a:latin typeface="+mn-lt"/>
                          <a:ea typeface="+mn-ea"/>
                          <a:cs typeface="+mn-cs"/>
                        </a:rPr>
                        <a:t>100</a:t>
                      </a:r>
                    </a:p>
                  </a:txBody>
                  <a:tcPr marL="9505" marR="9505" marT="95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de-DE" sz="1600" b="1" kern="1200" baseline="0" dirty="0">
                          <a:solidFill>
                            <a:srgbClr val="5C8D20"/>
                          </a:solidFill>
                          <a:latin typeface="+mn-lt"/>
                          <a:ea typeface="+mn-ea"/>
                          <a:cs typeface="+mn-cs"/>
                        </a:rPr>
                        <a:t>450</a:t>
                      </a:r>
                    </a:p>
                  </a:txBody>
                  <a:tcPr marL="9505" marR="9505" marT="95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de-DE" sz="1600" b="1" kern="1200" baseline="0" dirty="0">
                          <a:solidFill>
                            <a:srgbClr val="5C8D20"/>
                          </a:solidFill>
                          <a:latin typeface="+mn-lt"/>
                          <a:ea typeface="+mn-ea"/>
                          <a:cs typeface="+mn-cs"/>
                        </a:rPr>
                        <a:t>660</a:t>
                      </a:r>
                    </a:p>
                  </a:txBody>
                  <a:tcPr marL="9505" marR="9505" marT="95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de-DE" sz="1600" b="1" kern="1200" baseline="0" dirty="0">
                          <a:solidFill>
                            <a:srgbClr val="5C8D20"/>
                          </a:solidFill>
                          <a:latin typeface="+mn-lt"/>
                          <a:ea typeface="+mn-ea"/>
                          <a:cs typeface="+mn-cs"/>
                        </a:rPr>
                        <a:t>560</a:t>
                      </a:r>
                    </a:p>
                  </a:txBody>
                  <a:tcPr marL="9505" marR="9505" marT="95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4723">
                <a:tc>
                  <a:txBody>
                    <a:bodyPr/>
                    <a:lstStyle/>
                    <a:p>
                      <a:pPr algn="ctr" fontAlgn="b"/>
                      <a:r>
                        <a:rPr lang="de-DE" sz="1600" kern="1200" baseline="0">
                          <a:solidFill>
                            <a:srgbClr val="5C8D20"/>
                          </a:solidFill>
                          <a:latin typeface="+mn-lt"/>
                          <a:ea typeface="+mn-ea"/>
                          <a:cs typeface="+mn-cs"/>
                        </a:rPr>
                        <a:t>Brenstofflagerung</a:t>
                      </a:r>
                    </a:p>
                  </a:txBody>
                  <a:tcPr marL="9505" marR="9505" marT="95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600" kern="1200" baseline="0">
                          <a:solidFill>
                            <a:srgbClr val="5C8D20"/>
                          </a:solidFill>
                          <a:latin typeface="+mn-lt"/>
                          <a:ea typeface="+mn-ea"/>
                          <a:cs typeface="+mn-cs"/>
                        </a:rPr>
                        <a:t>€/a</a:t>
                      </a:r>
                    </a:p>
                  </a:txBody>
                  <a:tcPr marL="9505" marR="9505" marT="95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de-DE" sz="1600" b="1" kern="1200" baseline="0">
                          <a:solidFill>
                            <a:srgbClr val="5C8D20"/>
                          </a:solidFill>
                          <a:latin typeface="+mn-lt"/>
                          <a:ea typeface="+mn-ea"/>
                          <a:cs typeface="+mn-cs"/>
                        </a:rPr>
                        <a:t>0</a:t>
                      </a:r>
                    </a:p>
                  </a:txBody>
                  <a:tcPr marL="9505" marR="9505" marT="95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de-DE" sz="1600" b="1" kern="1200" baseline="0" dirty="0">
                          <a:solidFill>
                            <a:srgbClr val="5C8D20"/>
                          </a:solidFill>
                          <a:latin typeface="+mn-lt"/>
                          <a:ea typeface="+mn-ea"/>
                          <a:cs typeface="+mn-cs"/>
                        </a:rPr>
                        <a:t>0</a:t>
                      </a:r>
                    </a:p>
                  </a:txBody>
                  <a:tcPr marL="9505" marR="9505" marT="95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de-DE" sz="1600" b="1" kern="1200" baseline="0" dirty="0">
                          <a:solidFill>
                            <a:srgbClr val="5C8D20"/>
                          </a:solidFill>
                          <a:latin typeface="+mn-lt"/>
                          <a:ea typeface="+mn-ea"/>
                          <a:cs typeface="+mn-cs"/>
                        </a:rPr>
                        <a:t>130</a:t>
                      </a:r>
                    </a:p>
                  </a:txBody>
                  <a:tcPr marL="9505" marR="9505" marT="95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de-DE" sz="1600" b="1" kern="1200" baseline="0" dirty="0">
                          <a:solidFill>
                            <a:srgbClr val="5C8D20"/>
                          </a:solidFill>
                          <a:latin typeface="+mn-lt"/>
                          <a:ea typeface="+mn-ea"/>
                          <a:cs typeface="+mn-cs"/>
                        </a:rPr>
                        <a:t>400</a:t>
                      </a:r>
                    </a:p>
                  </a:txBody>
                  <a:tcPr marL="9505" marR="9505" marT="95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4723">
                <a:tc>
                  <a:txBody>
                    <a:bodyPr/>
                    <a:lstStyle/>
                    <a:p>
                      <a:pPr algn="ctr" fontAlgn="b"/>
                      <a:r>
                        <a:rPr lang="de-DE" sz="1600" kern="1200" baseline="0" dirty="0">
                          <a:solidFill>
                            <a:srgbClr val="5C8D20"/>
                          </a:solidFill>
                          <a:latin typeface="+mn-lt"/>
                          <a:ea typeface="+mn-ea"/>
                          <a:cs typeface="+mn-cs"/>
                        </a:rPr>
                        <a:t>Hilfsenergiebedarf</a:t>
                      </a:r>
                    </a:p>
                  </a:txBody>
                  <a:tcPr marL="9505" marR="9505" marT="95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600" kern="1200" baseline="0">
                          <a:solidFill>
                            <a:srgbClr val="5C8D20"/>
                          </a:solidFill>
                          <a:latin typeface="+mn-lt"/>
                          <a:ea typeface="+mn-ea"/>
                          <a:cs typeface="+mn-cs"/>
                        </a:rPr>
                        <a:t>€/a</a:t>
                      </a:r>
                    </a:p>
                  </a:txBody>
                  <a:tcPr marL="9505" marR="9505" marT="95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de-DE" sz="1600" b="1" kern="1200" baseline="0">
                          <a:solidFill>
                            <a:srgbClr val="5C8D20"/>
                          </a:solidFill>
                          <a:latin typeface="+mn-lt"/>
                          <a:ea typeface="+mn-ea"/>
                          <a:cs typeface="+mn-cs"/>
                        </a:rPr>
                        <a:t>55</a:t>
                      </a:r>
                    </a:p>
                  </a:txBody>
                  <a:tcPr marL="9505" marR="9505" marT="95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de-DE" sz="1600" b="1" kern="1200" baseline="0" dirty="0">
                          <a:solidFill>
                            <a:srgbClr val="5C8D20"/>
                          </a:solidFill>
                          <a:latin typeface="+mn-lt"/>
                          <a:ea typeface="+mn-ea"/>
                          <a:cs typeface="+mn-cs"/>
                        </a:rPr>
                        <a:t>55</a:t>
                      </a:r>
                    </a:p>
                  </a:txBody>
                  <a:tcPr marL="9505" marR="9505" marT="95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de-DE" sz="1600" b="1" kern="1200" baseline="0" dirty="0">
                          <a:solidFill>
                            <a:srgbClr val="5C8D20"/>
                          </a:solidFill>
                          <a:latin typeface="+mn-lt"/>
                          <a:ea typeface="+mn-ea"/>
                          <a:cs typeface="+mn-cs"/>
                        </a:rPr>
                        <a:t>127</a:t>
                      </a:r>
                    </a:p>
                  </a:txBody>
                  <a:tcPr marL="9505" marR="9505" marT="95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de-DE" sz="1600" b="1" kern="1200" baseline="0" dirty="0">
                          <a:solidFill>
                            <a:srgbClr val="5C8D20"/>
                          </a:solidFill>
                          <a:latin typeface="+mn-lt"/>
                          <a:ea typeface="+mn-ea"/>
                          <a:cs typeface="+mn-cs"/>
                        </a:rPr>
                        <a:t>144</a:t>
                      </a:r>
                    </a:p>
                  </a:txBody>
                  <a:tcPr marL="9505" marR="9505" marT="95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4723">
                <a:tc>
                  <a:txBody>
                    <a:bodyPr/>
                    <a:lstStyle/>
                    <a:p>
                      <a:pPr algn="ctr" fontAlgn="b"/>
                      <a:r>
                        <a:rPr lang="de-DE" sz="1600" kern="1200" baseline="0" dirty="0">
                          <a:solidFill>
                            <a:srgbClr val="5C8D20"/>
                          </a:solidFill>
                          <a:latin typeface="+mn-lt"/>
                          <a:ea typeface="+mn-ea"/>
                          <a:cs typeface="+mn-cs"/>
                        </a:rPr>
                        <a:t>Jährliche Fixkosten</a:t>
                      </a:r>
                    </a:p>
                  </a:txBody>
                  <a:tcPr marL="9505" marR="9505" marT="95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600" kern="1200" baseline="0">
                          <a:solidFill>
                            <a:srgbClr val="5C8D20"/>
                          </a:solidFill>
                          <a:latin typeface="+mn-lt"/>
                          <a:ea typeface="+mn-ea"/>
                          <a:cs typeface="+mn-cs"/>
                        </a:rPr>
                        <a:t>€/a</a:t>
                      </a:r>
                    </a:p>
                  </a:txBody>
                  <a:tcPr marL="9505" marR="9505" marT="95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de-DE" sz="1600" b="1" kern="1200" baseline="0">
                          <a:solidFill>
                            <a:srgbClr val="5C8D20"/>
                          </a:solidFill>
                          <a:latin typeface="+mn-lt"/>
                          <a:ea typeface="+mn-ea"/>
                          <a:cs typeface="+mn-cs"/>
                        </a:rPr>
                        <a:t>545</a:t>
                      </a:r>
                    </a:p>
                  </a:txBody>
                  <a:tcPr marL="9505" marR="9505" marT="95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de-DE" sz="1600" b="1" kern="1200" baseline="0" dirty="0">
                          <a:solidFill>
                            <a:srgbClr val="5C8D20"/>
                          </a:solidFill>
                          <a:latin typeface="+mn-lt"/>
                          <a:ea typeface="+mn-ea"/>
                          <a:cs typeface="+mn-cs"/>
                        </a:rPr>
                        <a:t>930</a:t>
                      </a:r>
                    </a:p>
                  </a:txBody>
                  <a:tcPr marL="9505" marR="9505" marT="95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de-DE" sz="1600" b="1" kern="1200" baseline="0" dirty="0">
                          <a:solidFill>
                            <a:srgbClr val="5C8D20"/>
                          </a:solidFill>
                          <a:latin typeface="+mn-lt"/>
                          <a:ea typeface="+mn-ea"/>
                          <a:cs typeface="+mn-cs"/>
                        </a:rPr>
                        <a:t>1263</a:t>
                      </a:r>
                    </a:p>
                  </a:txBody>
                  <a:tcPr marL="9505" marR="9505" marT="95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de-DE" sz="1600" b="1" kern="1200" baseline="0" dirty="0">
                          <a:solidFill>
                            <a:srgbClr val="5C8D20"/>
                          </a:solidFill>
                          <a:latin typeface="+mn-lt"/>
                          <a:ea typeface="+mn-ea"/>
                          <a:cs typeface="+mn-cs"/>
                        </a:rPr>
                        <a:t>1664</a:t>
                      </a:r>
                    </a:p>
                  </a:txBody>
                  <a:tcPr marL="9505" marR="9505" marT="95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4723">
                <a:tc>
                  <a:txBody>
                    <a:bodyPr/>
                    <a:lstStyle/>
                    <a:p>
                      <a:pPr algn="ctr" fontAlgn="b"/>
                      <a:r>
                        <a:rPr lang="de-DE" sz="1600" kern="1200" baseline="0" dirty="0">
                          <a:solidFill>
                            <a:srgbClr val="5C8D20"/>
                          </a:solidFill>
                          <a:latin typeface="+mn-lt"/>
                          <a:ea typeface="+mn-ea"/>
                          <a:cs typeface="+mn-cs"/>
                        </a:rPr>
                        <a:t>Jährliche Wärmekosten</a:t>
                      </a:r>
                    </a:p>
                  </a:txBody>
                  <a:tcPr marL="9505" marR="9505" marT="95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600" kern="1200" baseline="0">
                          <a:solidFill>
                            <a:srgbClr val="5C8D20"/>
                          </a:solidFill>
                          <a:latin typeface="+mn-lt"/>
                          <a:ea typeface="+mn-ea"/>
                          <a:cs typeface="+mn-cs"/>
                        </a:rPr>
                        <a:t>€/a</a:t>
                      </a:r>
                    </a:p>
                  </a:txBody>
                  <a:tcPr marL="9505" marR="9505" marT="95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de-DE" sz="1600" b="1" kern="1200" baseline="0" dirty="0">
                          <a:solidFill>
                            <a:srgbClr val="5C8D20"/>
                          </a:solidFill>
                          <a:latin typeface="+mn-lt"/>
                          <a:ea typeface="+mn-ea"/>
                          <a:cs typeface="+mn-cs"/>
                        </a:rPr>
                        <a:t>816</a:t>
                      </a:r>
                    </a:p>
                  </a:txBody>
                  <a:tcPr marL="9505" marR="9505" marT="95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de-DE" sz="1600" b="1" kern="1200" baseline="0">
                          <a:solidFill>
                            <a:srgbClr val="5C8D20"/>
                          </a:solidFill>
                          <a:latin typeface="+mn-lt"/>
                          <a:ea typeface="+mn-ea"/>
                          <a:cs typeface="+mn-cs"/>
                        </a:rPr>
                        <a:t>1097</a:t>
                      </a:r>
                    </a:p>
                  </a:txBody>
                  <a:tcPr marL="9505" marR="9505" marT="95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de-DE" sz="1600" b="1" kern="1200" baseline="0" dirty="0">
                          <a:solidFill>
                            <a:srgbClr val="5C8D20"/>
                          </a:solidFill>
                          <a:latin typeface="+mn-lt"/>
                          <a:ea typeface="+mn-ea"/>
                          <a:cs typeface="+mn-cs"/>
                        </a:rPr>
                        <a:t>935</a:t>
                      </a:r>
                    </a:p>
                  </a:txBody>
                  <a:tcPr marL="9505" marR="9505" marT="95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de-DE" sz="1600" b="1" kern="1200" baseline="0" dirty="0">
                          <a:solidFill>
                            <a:srgbClr val="5C8D20"/>
                          </a:solidFill>
                          <a:latin typeface="+mn-lt"/>
                          <a:ea typeface="+mn-ea"/>
                          <a:cs typeface="+mn-cs"/>
                        </a:rPr>
                        <a:t>1078</a:t>
                      </a:r>
                    </a:p>
                  </a:txBody>
                  <a:tcPr marL="9505" marR="9505" marT="95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4723">
                <a:tc>
                  <a:txBody>
                    <a:bodyPr/>
                    <a:lstStyle/>
                    <a:p>
                      <a:pPr algn="ctr" fontAlgn="b"/>
                      <a:r>
                        <a:rPr lang="de-DE" sz="1600" kern="1200" baseline="0" dirty="0">
                          <a:solidFill>
                            <a:srgbClr val="5C8D20"/>
                          </a:solidFill>
                          <a:latin typeface="+mn-lt"/>
                          <a:ea typeface="+mn-ea"/>
                          <a:cs typeface="+mn-cs"/>
                        </a:rPr>
                        <a:t>Gesamt</a:t>
                      </a:r>
                    </a:p>
                  </a:txBody>
                  <a:tcPr marL="9505" marR="9505" marT="95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600" kern="1200" baseline="0" dirty="0">
                          <a:solidFill>
                            <a:srgbClr val="5C8D20"/>
                          </a:solidFill>
                          <a:latin typeface="+mn-lt"/>
                          <a:ea typeface="+mn-ea"/>
                          <a:cs typeface="+mn-cs"/>
                        </a:rPr>
                        <a:t>€/a</a:t>
                      </a:r>
                    </a:p>
                  </a:txBody>
                  <a:tcPr marL="9505" marR="9505" marT="95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de-DE" sz="1600" b="1" kern="1200" baseline="0" dirty="0" smtClean="0">
                          <a:solidFill>
                            <a:srgbClr val="5C8D20"/>
                          </a:solidFill>
                          <a:latin typeface="+mn-lt"/>
                          <a:ea typeface="+mn-ea"/>
                          <a:cs typeface="+mn-cs"/>
                        </a:rPr>
                        <a:t>1.361   </a:t>
                      </a:r>
                      <a:endParaRPr lang="de-DE" sz="1600" b="1" kern="1200" baseline="0" dirty="0">
                        <a:solidFill>
                          <a:srgbClr val="5C8D20"/>
                        </a:solidFill>
                        <a:latin typeface="+mn-lt"/>
                        <a:ea typeface="+mn-ea"/>
                        <a:cs typeface="+mn-cs"/>
                      </a:endParaRPr>
                    </a:p>
                  </a:txBody>
                  <a:tcPr marL="9505" marR="9505" marT="95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de-DE" sz="1600" b="1" kern="1200" baseline="0" dirty="0" smtClean="0">
                          <a:solidFill>
                            <a:srgbClr val="5C8D20"/>
                          </a:solidFill>
                          <a:latin typeface="+mn-lt"/>
                          <a:ea typeface="+mn-ea"/>
                          <a:cs typeface="+mn-cs"/>
                        </a:rPr>
                        <a:t>2.026   </a:t>
                      </a:r>
                      <a:endParaRPr lang="de-DE" sz="1600" b="1" kern="1200" baseline="0" dirty="0">
                        <a:solidFill>
                          <a:srgbClr val="5C8D20"/>
                        </a:solidFill>
                        <a:latin typeface="+mn-lt"/>
                        <a:ea typeface="+mn-ea"/>
                        <a:cs typeface="+mn-cs"/>
                      </a:endParaRPr>
                    </a:p>
                  </a:txBody>
                  <a:tcPr marL="9505" marR="9505" marT="95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de-DE" sz="1600" b="1" kern="1200" baseline="0" dirty="0" smtClean="0">
                          <a:solidFill>
                            <a:srgbClr val="5C8D20"/>
                          </a:solidFill>
                          <a:latin typeface="+mn-lt"/>
                          <a:ea typeface="+mn-ea"/>
                          <a:cs typeface="+mn-cs"/>
                        </a:rPr>
                        <a:t>2.198   </a:t>
                      </a:r>
                      <a:endParaRPr lang="de-DE" sz="1600" b="1" kern="1200" baseline="0" dirty="0">
                        <a:solidFill>
                          <a:srgbClr val="5C8D20"/>
                        </a:solidFill>
                        <a:latin typeface="+mn-lt"/>
                        <a:ea typeface="+mn-ea"/>
                        <a:cs typeface="+mn-cs"/>
                      </a:endParaRPr>
                    </a:p>
                  </a:txBody>
                  <a:tcPr marL="9505" marR="9505" marT="95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de-DE" sz="1600" b="1" kern="1200" baseline="0" dirty="0" smtClean="0">
                          <a:solidFill>
                            <a:srgbClr val="5C8D20"/>
                          </a:solidFill>
                          <a:latin typeface="+mn-lt"/>
                          <a:ea typeface="+mn-ea"/>
                          <a:cs typeface="+mn-cs"/>
                        </a:rPr>
                        <a:t>2.742   </a:t>
                      </a:r>
                      <a:endParaRPr lang="de-DE" sz="1600" b="1" kern="1200" baseline="0" dirty="0">
                        <a:solidFill>
                          <a:srgbClr val="5C8D20"/>
                        </a:solidFill>
                        <a:latin typeface="+mn-lt"/>
                        <a:ea typeface="+mn-ea"/>
                        <a:cs typeface="+mn-cs"/>
                      </a:endParaRPr>
                    </a:p>
                  </a:txBody>
                  <a:tcPr marL="9505" marR="9505" marT="95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1469">
                <a:tc>
                  <a:txBody>
                    <a:bodyPr/>
                    <a:lstStyle/>
                    <a:p>
                      <a:pPr algn="ctr" fontAlgn="b"/>
                      <a:r>
                        <a:rPr lang="de-DE" sz="1600" kern="1200" baseline="0" dirty="0">
                          <a:solidFill>
                            <a:srgbClr val="5C8D20"/>
                          </a:solidFill>
                          <a:latin typeface="+mn-lt"/>
                          <a:ea typeface="+mn-ea"/>
                          <a:cs typeface="+mn-cs"/>
                        </a:rPr>
                        <a:t>Einsparpotential </a:t>
                      </a:r>
                      <a:r>
                        <a:rPr lang="de-DE" sz="1600" kern="1200" baseline="0" dirty="0" smtClean="0">
                          <a:solidFill>
                            <a:srgbClr val="5C8D20"/>
                          </a:solidFill>
                          <a:latin typeface="+mn-lt"/>
                          <a:ea typeface="+mn-ea"/>
                          <a:cs typeface="+mn-cs"/>
                        </a:rPr>
                        <a:t>gegenüber </a:t>
                      </a:r>
                      <a:r>
                        <a:rPr lang="de-DE" sz="1600" kern="1200" baseline="0" dirty="0">
                          <a:solidFill>
                            <a:srgbClr val="5C8D20"/>
                          </a:solidFill>
                          <a:latin typeface="+mn-lt"/>
                          <a:ea typeface="+mn-ea"/>
                          <a:cs typeface="+mn-cs"/>
                        </a:rPr>
                        <a:t>GHO </a:t>
                      </a:r>
                    </a:p>
                  </a:txBody>
                  <a:tcPr marL="9505" marR="9505" marT="95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600" kern="1200" baseline="0" dirty="0">
                          <a:solidFill>
                            <a:srgbClr val="5C8D20"/>
                          </a:solidFill>
                          <a:latin typeface="+mn-lt"/>
                          <a:ea typeface="+mn-ea"/>
                          <a:cs typeface="+mn-cs"/>
                        </a:rPr>
                        <a:t> </a:t>
                      </a:r>
                    </a:p>
                  </a:txBody>
                  <a:tcPr marL="9505" marR="9505" marT="950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de-DE" sz="1600" b="1" kern="1200" baseline="0" dirty="0">
                          <a:solidFill>
                            <a:srgbClr val="5C8D20"/>
                          </a:solidFill>
                          <a:latin typeface="+mn-lt"/>
                          <a:ea typeface="+mn-ea"/>
                          <a:cs typeface="+mn-cs"/>
                        </a:rPr>
                        <a:t>100%</a:t>
                      </a:r>
                    </a:p>
                  </a:txBody>
                  <a:tcPr marL="9505" marR="9505" marT="95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de-DE" sz="1600" b="1" kern="1200" baseline="0" dirty="0">
                          <a:solidFill>
                            <a:srgbClr val="5C8D20"/>
                          </a:solidFill>
                          <a:latin typeface="+mn-lt"/>
                          <a:ea typeface="+mn-ea"/>
                          <a:cs typeface="+mn-cs"/>
                        </a:rPr>
                        <a:t>149%</a:t>
                      </a:r>
                    </a:p>
                  </a:txBody>
                  <a:tcPr marL="9505" marR="9505" marT="95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de-DE" sz="1600" b="1" kern="1200" baseline="0" dirty="0">
                          <a:solidFill>
                            <a:srgbClr val="5C8D20"/>
                          </a:solidFill>
                          <a:latin typeface="+mn-lt"/>
                          <a:ea typeface="+mn-ea"/>
                          <a:cs typeface="+mn-cs"/>
                        </a:rPr>
                        <a:t>161%</a:t>
                      </a:r>
                    </a:p>
                  </a:txBody>
                  <a:tcPr marL="9505" marR="9505" marT="95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de-DE" sz="1600" b="1" kern="1200" baseline="0" dirty="0">
                          <a:solidFill>
                            <a:srgbClr val="5C8D20"/>
                          </a:solidFill>
                          <a:latin typeface="+mn-lt"/>
                          <a:ea typeface="+mn-ea"/>
                          <a:cs typeface="+mn-cs"/>
                        </a:rPr>
                        <a:t>201%</a:t>
                      </a:r>
                    </a:p>
                  </a:txBody>
                  <a:tcPr marL="9505" marR="9505" marT="95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2101104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b="1" dirty="0">
                <a:solidFill>
                  <a:srgbClr val="5C8D20"/>
                </a:solidFill>
              </a:rPr>
              <a:t>Die Vorgehensweise:</a:t>
            </a:r>
          </a:p>
        </p:txBody>
      </p:sp>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96256" y="6134804"/>
            <a:ext cx="720000" cy="720000"/>
          </a:xfrm>
          <a:prstGeom prst="rect">
            <a:avLst/>
          </a:prstGeom>
        </p:spPr>
      </p:pic>
      <p:pic>
        <p:nvPicPr>
          <p:cNvPr id="6" name="Grafi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3373" y="6134804"/>
            <a:ext cx="722904" cy="720000"/>
          </a:xfrm>
          <a:prstGeom prst="rect">
            <a:avLst/>
          </a:prstGeom>
        </p:spPr>
      </p:pic>
      <p:pic>
        <p:nvPicPr>
          <p:cNvPr id="7" name="Grafik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3394" y="6136646"/>
            <a:ext cx="722904" cy="720000"/>
          </a:xfrm>
          <a:prstGeom prst="rect">
            <a:avLst/>
          </a:prstGeom>
        </p:spPr>
      </p:pic>
      <p:pic>
        <p:nvPicPr>
          <p:cNvPr id="8" name="Grafik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0766" y="1325697"/>
            <a:ext cx="11499219" cy="4151994"/>
          </a:xfrm>
          <a:prstGeom prst="rect">
            <a:avLst/>
          </a:prstGeom>
        </p:spPr>
      </p:pic>
      <p:pic>
        <p:nvPicPr>
          <p:cNvPr id="3" name="Grafik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2056" y="4639491"/>
            <a:ext cx="838200" cy="838200"/>
          </a:xfrm>
          <a:prstGeom prst="rect">
            <a:avLst/>
          </a:prstGeom>
        </p:spPr>
      </p:pic>
    </p:spTree>
    <p:extLst>
      <p:ext uri="{BB962C8B-B14F-4D97-AF65-F5344CB8AC3E}">
        <p14:creationId xmlns:p14="http://schemas.microsoft.com/office/powerpoint/2010/main" val="18432083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2796515" y="4071487"/>
            <a:ext cx="6598970" cy="630942"/>
          </a:xfrm>
          <a:prstGeom prst="rect">
            <a:avLst/>
          </a:prstGeom>
          <a:noFill/>
        </p:spPr>
        <p:txBody>
          <a:bodyPr wrap="square" rtlCol="0">
            <a:spAutoFit/>
          </a:bodyPr>
          <a:lstStyle/>
          <a:p>
            <a:pPr algn="ctr"/>
            <a:r>
              <a:rPr lang="de-DE" sz="3200" dirty="0">
                <a:solidFill>
                  <a:schemeClr val="tx1">
                    <a:lumMod val="65000"/>
                    <a:lumOff val="35000"/>
                  </a:schemeClr>
                </a:solidFill>
              </a:rPr>
              <a:t>„</a:t>
            </a:r>
            <a:r>
              <a:rPr lang="de-DE" sz="3500" dirty="0">
                <a:solidFill>
                  <a:schemeClr val="tx1">
                    <a:lumMod val="65000"/>
                    <a:lumOff val="35000"/>
                  </a:schemeClr>
                </a:solidFill>
              </a:rPr>
              <a:t>Selbstbestimmte</a:t>
            </a:r>
            <a:r>
              <a:rPr lang="de-DE" sz="3200" dirty="0">
                <a:solidFill>
                  <a:schemeClr val="tx1">
                    <a:lumMod val="65000"/>
                    <a:lumOff val="35000"/>
                  </a:schemeClr>
                </a:solidFill>
              </a:rPr>
              <a:t> Energie </a:t>
            </a:r>
            <a:r>
              <a:rPr lang="de-DE" sz="3200" dirty="0">
                <a:solidFill>
                  <a:srgbClr val="5C8D20"/>
                </a:solidFill>
              </a:rPr>
              <a:t>– für Sie!“</a:t>
            </a:r>
          </a:p>
        </p:txBody>
      </p:sp>
      <p:pic>
        <p:nvPicPr>
          <p:cNvPr id="11" name="Grafik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7671" y="1660124"/>
            <a:ext cx="7436659" cy="1805104"/>
          </a:xfrm>
          <a:prstGeom prst="rect">
            <a:avLst/>
          </a:prstGeom>
        </p:spPr>
      </p:pic>
      <p:pic>
        <p:nvPicPr>
          <p:cNvPr id="12" name="Grafik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6256" y="6134804"/>
            <a:ext cx="720000" cy="720000"/>
          </a:xfrm>
          <a:prstGeom prst="rect">
            <a:avLst/>
          </a:prstGeom>
        </p:spPr>
      </p:pic>
      <p:pic>
        <p:nvPicPr>
          <p:cNvPr id="13" name="Grafik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23373" y="6134804"/>
            <a:ext cx="722904" cy="720000"/>
          </a:xfrm>
          <a:prstGeom prst="rect">
            <a:avLst/>
          </a:prstGeom>
        </p:spPr>
      </p:pic>
      <p:pic>
        <p:nvPicPr>
          <p:cNvPr id="14" name="Grafik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53394" y="6136646"/>
            <a:ext cx="722904" cy="720000"/>
          </a:xfrm>
          <a:prstGeom prst="rect">
            <a:avLst/>
          </a:prstGeom>
        </p:spPr>
      </p:pic>
    </p:spTree>
    <p:extLst>
      <p:ext uri="{BB962C8B-B14F-4D97-AF65-F5344CB8AC3E}">
        <p14:creationId xmlns:p14="http://schemas.microsoft.com/office/powerpoint/2010/main" val="12829779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b="1" dirty="0">
                <a:solidFill>
                  <a:srgbClr val="5C8D20"/>
                </a:solidFill>
              </a:rPr>
              <a:t>Der Fragebogen Ihre Angaben. </a:t>
            </a:r>
          </a:p>
        </p:txBody>
      </p:sp>
      <p:sp>
        <p:nvSpPr>
          <p:cNvPr id="3" name="Inhaltsplatzhalter 2"/>
          <p:cNvSpPr>
            <a:spLocks noGrp="1"/>
          </p:cNvSpPr>
          <p:nvPr>
            <p:ph idx="1"/>
          </p:nvPr>
        </p:nvSpPr>
        <p:spPr/>
        <p:txBody>
          <a:bodyPr>
            <a:normAutofit/>
          </a:bodyPr>
          <a:lstStyle/>
          <a:p>
            <a:r>
              <a:rPr lang="de-DE" dirty="0">
                <a:solidFill>
                  <a:srgbClr val="649E4E"/>
                </a:solidFill>
              </a:rPr>
              <a:t>Dient einer möglichst exakten Bestimmung des Wärmebedarfs. </a:t>
            </a:r>
          </a:p>
          <a:p>
            <a:r>
              <a:rPr lang="de-DE" dirty="0">
                <a:solidFill>
                  <a:srgbClr val="649E4E"/>
                </a:solidFill>
              </a:rPr>
              <a:t>Dient der Dimensionierung der Leitungen zu Ihrem Haus. </a:t>
            </a:r>
          </a:p>
          <a:p>
            <a:endParaRPr lang="de-DE" dirty="0"/>
          </a:p>
          <a:p>
            <a:endParaRPr lang="de-DE" dirty="0">
              <a:solidFill>
                <a:srgbClr val="5C8D20"/>
              </a:solidFill>
            </a:endParaRPr>
          </a:p>
          <a:p>
            <a:r>
              <a:rPr lang="de-DE" dirty="0">
                <a:solidFill>
                  <a:srgbClr val="5C8D20"/>
                </a:solidFill>
              </a:rPr>
              <a:t>Angegebene Daten sind unverbindlich</a:t>
            </a:r>
          </a:p>
          <a:p>
            <a:pPr algn="just"/>
            <a:r>
              <a:rPr lang="de-DE" dirty="0">
                <a:solidFill>
                  <a:srgbClr val="5C8D20"/>
                </a:solidFill>
              </a:rPr>
              <a:t>Daten dienen </a:t>
            </a:r>
            <a:r>
              <a:rPr lang="de-DE" dirty="0" err="1">
                <a:solidFill>
                  <a:srgbClr val="5C8D20"/>
                </a:solidFill>
              </a:rPr>
              <a:t>Lesiglich</a:t>
            </a:r>
            <a:r>
              <a:rPr lang="de-DE" dirty="0">
                <a:solidFill>
                  <a:srgbClr val="5C8D20"/>
                </a:solidFill>
              </a:rPr>
              <a:t> Planungszwecken</a:t>
            </a:r>
          </a:p>
          <a:p>
            <a:pPr algn="just"/>
            <a:r>
              <a:rPr lang="de-DE" dirty="0">
                <a:solidFill>
                  <a:srgbClr val="5C8D20"/>
                </a:solidFill>
              </a:rPr>
              <a:t>Keine Kommerzielle Nutzung oder Weitergabe</a:t>
            </a:r>
          </a:p>
          <a:p>
            <a:pPr marL="0" indent="0">
              <a:buNone/>
            </a:pPr>
            <a:endParaRPr lang="de-DE" dirty="0"/>
          </a:p>
        </p:txBody>
      </p:sp>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6256" y="6134804"/>
            <a:ext cx="720000" cy="720000"/>
          </a:xfrm>
          <a:prstGeom prst="rect">
            <a:avLst/>
          </a:prstGeom>
        </p:spPr>
      </p:pic>
      <p:pic>
        <p:nvPicPr>
          <p:cNvPr id="6" name="Grafi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23373" y="6134804"/>
            <a:ext cx="722904" cy="720000"/>
          </a:xfrm>
          <a:prstGeom prst="rect">
            <a:avLst/>
          </a:prstGeom>
        </p:spPr>
      </p:pic>
      <p:pic>
        <p:nvPicPr>
          <p:cNvPr id="7" name="Grafik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53394" y="6136646"/>
            <a:ext cx="722904" cy="720000"/>
          </a:xfrm>
          <a:prstGeom prst="rect">
            <a:avLst/>
          </a:prstGeom>
        </p:spPr>
      </p:pic>
    </p:spTree>
    <p:extLst>
      <p:ext uri="{BB962C8B-B14F-4D97-AF65-F5344CB8AC3E}">
        <p14:creationId xmlns:p14="http://schemas.microsoft.com/office/powerpoint/2010/main" val="131919823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b="1" dirty="0">
                <a:solidFill>
                  <a:srgbClr val="5C8D20"/>
                </a:solidFill>
              </a:rPr>
              <a:t>Erläuterungen zum Fragebogen. </a:t>
            </a:r>
          </a:p>
        </p:txBody>
      </p:sp>
      <p:sp>
        <p:nvSpPr>
          <p:cNvPr id="3" name="Inhaltsplatzhalter 2"/>
          <p:cNvSpPr>
            <a:spLocks noGrp="1"/>
          </p:cNvSpPr>
          <p:nvPr>
            <p:ph idx="1"/>
          </p:nvPr>
        </p:nvSpPr>
        <p:spPr/>
        <p:txBody>
          <a:bodyPr>
            <a:normAutofit/>
          </a:bodyPr>
          <a:lstStyle/>
          <a:p>
            <a:pPr marL="0" indent="0">
              <a:buNone/>
            </a:pPr>
            <a:r>
              <a:rPr lang="de-DE" dirty="0"/>
              <a:t> </a:t>
            </a:r>
            <a:r>
              <a:rPr lang="de-DE" sz="2000" b="1" dirty="0"/>
              <a:t>Adressdaten</a:t>
            </a:r>
            <a:endParaRPr lang="de-DE" sz="2000" dirty="0"/>
          </a:p>
          <a:p>
            <a:r>
              <a:rPr lang="de-DE" sz="2000" dirty="0"/>
              <a:t>Name __________________________________Vorname_________________________</a:t>
            </a:r>
          </a:p>
          <a:p>
            <a:r>
              <a:rPr lang="de-DE" sz="2000" dirty="0" err="1"/>
              <a:t>Strasse</a:t>
            </a:r>
            <a:r>
              <a:rPr lang="de-DE" sz="2000" dirty="0"/>
              <a:t> ____________________________________, Hausnr._______, 48346 </a:t>
            </a:r>
            <a:r>
              <a:rPr lang="de-DE" sz="2000" dirty="0" err="1"/>
              <a:t>Ostbevern</a:t>
            </a:r>
            <a:endParaRPr lang="de-DE" sz="2000" dirty="0"/>
          </a:p>
          <a:p>
            <a:r>
              <a:rPr lang="de-DE" sz="2000" dirty="0"/>
              <a:t>Tel: (für eventuelle Rückfragen): _____________________________________________</a:t>
            </a:r>
          </a:p>
          <a:p>
            <a:pPr marL="0" indent="0">
              <a:buNone/>
            </a:pPr>
            <a:endParaRPr lang="de-DE" sz="2000" dirty="0"/>
          </a:p>
          <a:p>
            <a:r>
              <a:rPr lang="de-DE" sz="2100" b="1" dirty="0"/>
              <a:t>Möchten Sie laufend über die aktuellen Entwicklungen zum Wärmenetz informiert werden?</a:t>
            </a:r>
          </a:p>
          <a:p>
            <a:pPr>
              <a:lnSpc>
                <a:spcPct val="100000"/>
              </a:lnSpc>
            </a:pPr>
            <a:r>
              <a:rPr lang="de-DE" sz="2000" b="1" dirty="0"/>
              <a:t>Hinweis: </a:t>
            </a:r>
            <a:r>
              <a:rPr lang="de-DE" sz="2000" dirty="0"/>
              <a:t>Wir versenden keine Werbe-Mails, sondern informieren Sie bei Bedarf über die</a:t>
            </a:r>
          </a:p>
          <a:p>
            <a:pPr marL="0" indent="0">
              <a:lnSpc>
                <a:spcPct val="100000"/>
              </a:lnSpc>
              <a:buNone/>
            </a:pPr>
            <a:r>
              <a:rPr lang="de-DE" sz="2000" dirty="0"/>
              <a:t>aktuellen Entwicklungen rund um das geplante Wärmenetz</a:t>
            </a:r>
          </a:p>
          <a:p>
            <a:pPr>
              <a:lnSpc>
                <a:spcPct val="100000"/>
              </a:lnSpc>
            </a:pPr>
            <a:r>
              <a:rPr lang="de-DE" sz="2000" dirty="0"/>
              <a:t>☐ ja, per E-Mail / </a:t>
            </a:r>
            <a:r>
              <a:rPr lang="de-DE" sz="2000" dirty="0" err="1"/>
              <a:t>Whatsapp</a:t>
            </a:r>
            <a:r>
              <a:rPr lang="de-DE" sz="2000" dirty="0"/>
              <a:t>__________/_______________________</a:t>
            </a:r>
          </a:p>
          <a:p>
            <a:pPr marL="0" indent="0">
              <a:buNone/>
            </a:pPr>
            <a:endParaRPr lang="de-DE" sz="2000" dirty="0"/>
          </a:p>
          <a:p>
            <a:endParaRPr lang="de-DE" sz="2000" dirty="0"/>
          </a:p>
          <a:p>
            <a:endParaRPr lang="de-DE" dirty="0"/>
          </a:p>
        </p:txBody>
      </p:sp>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6256" y="6134804"/>
            <a:ext cx="720000" cy="720000"/>
          </a:xfrm>
          <a:prstGeom prst="rect">
            <a:avLst/>
          </a:prstGeom>
        </p:spPr>
      </p:pic>
      <p:pic>
        <p:nvPicPr>
          <p:cNvPr id="6" name="Grafi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23373" y="6134804"/>
            <a:ext cx="722904" cy="720000"/>
          </a:xfrm>
          <a:prstGeom prst="rect">
            <a:avLst/>
          </a:prstGeom>
        </p:spPr>
      </p:pic>
      <p:pic>
        <p:nvPicPr>
          <p:cNvPr id="7" name="Grafik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53394" y="6136646"/>
            <a:ext cx="722904" cy="720000"/>
          </a:xfrm>
          <a:prstGeom prst="rect">
            <a:avLst/>
          </a:prstGeom>
        </p:spPr>
      </p:pic>
    </p:spTree>
    <p:extLst>
      <p:ext uri="{BB962C8B-B14F-4D97-AF65-F5344CB8AC3E}">
        <p14:creationId xmlns:p14="http://schemas.microsoft.com/office/powerpoint/2010/main" val="102662611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b="1" dirty="0">
                <a:solidFill>
                  <a:srgbClr val="5C8D20"/>
                </a:solidFill>
              </a:rPr>
              <a:t>Erläuterungen zum Fragebogen. </a:t>
            </a:r>
          </a:p>
        </p:txBody>
      </p:sp>
      <p:sp>
        <p:nvSpPr>
          <p:cNvPr id="3" name="Inhaltsplatzhalter 2"/>
          <p:cNvSpPr>
            <a:spLocks noGrp="1"/>
          </p:cNvSpPr>
          <p:nvPr>
            <p:ph idx="1"/>
          </p:nvPr>
        </p:nvSpPr>
        <p:spPr/>
        <p:txBody>
          <a:bodyPr>
            <a:normAutofit/>
          </a:bodyPr>
          <a:lstStyle/>
          <a:p>
            <a:r>
              <a:rPr lang="de-DE" sz="2200" b="1" dirty="0"/>
              <a:t>Angaben zu Ihrem Haushalt</a:t>
            </a:r>
            <a:endParaRPr lang="de-DE" sz="2200" dirty="0"/>
          </a:p>
          <a:p>
            <a:r>
              <a:rPr lang="de-DE" sz="2200" dirty="0"/>
              <a:t>Baujahr _________ Wohnfläche _________ qm</a:t>
            </a:r>
          </a:p>
          <a:p>
            <a:r>
              <a:rPr lang="de-DE" sz="2200" dirty="0"/>
              <a:t>☐ Einfamilienhaus ☐ Mehrfamilienhaus ( ____ Wohneinheiten)</a:t>
            </a:r>
          </a:p>
          <a:p>
            <a:r>
              <a:rPr lang="de-DE" sz="2200" dirty="0"/>
              <a:t>Flächenheizung / Fußbodenheizung ☐ ja / ☐ nein Heizkörper ☐ ja / ☐ nein</a:t>
            </a:r>
          </a:p>
          <a:p>
            <a:r>
              <a:rPr lang="de-DE" sz="2200" dirty="0"/>
              <a:t> </a:t>
            </a:r>
          </a:p>
          <a:p>
            <a:r>
              <a:rPr lang="de-DE" sz="2200" b="1" dirty="0"/>
              <a:t>Wurden in den vergangenen Jahren bereits Sanierungsmaßnahmen durchgeführt?</a:t>
            </a:r>
            <a:endParaRPr lang="de-DE" sz="2200" dirty="0"/>
          </a:p>
          <a:p>
            <a:r>
              <a:rPr lang="de-DE" sz="2200" dirty="0"/>
              <a:t>☐ nein / ☐ ja, folgende ☐ neue Fenster ☐ Außendämmung ☐ Kellerdecke isoliert</a:t>
            </a:r>
          </a:p>
          <a:p>
            <a:r>
              <a:rPr lang="de-DE" sz="2200" dirty="0"/>
              <a:t>☐ neues Dach ☐ neuer Heizkessel ☐ Sonstiges:________________________________</a:t>
            </a:r>
          </a:p>
          <a:p>
            <a:endParaRPr lang="de-DE" dirty="0"/>
          </a:p>
        </p:txBody>
      </p:sp>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6256" y="6134804"/>
            <a:ext cx="720000" cy="720000"/>
          </a:xfrm>
          <a:prstGeom prst="rect">
            <a:avLst/>
          </a:prstGeom>
        </p:spPr>
      </p:pic>
      <p:pic>
        <p:nvPicPr>
          <p:cNvPr id="6" name="Grafi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23373" y="6134804"/>
            <a:ext cx="722904" cy="720000"/>
          </a:xfrm>
          <a:prstGeom prst="rect">
            <a:avLst/>
          </a:prstGeom>
        </p:spPr>
      </p:pic>
      <p:pic>
        <p:nvPicPr>
          <p:cNvPr id="7" name="Grafik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53394" y="6136646"/>
            <a:ext cx="722904" cy="720000"/>
          </a:xfrm>
          <a:prstGeom prst="rect">
            <a:avLst/>
          </a:prstGeom>
        </p:spPr>
      </p:pic>
    </p:spTree>
    <p:extLst>
      <p:ext uri="{BB962C8B-B14F-4D97-AF65-F5344CB8AC3E}">
        <p14:creationId xmlns:p14="http://schemas.microsoft.com/office/powerpoint/2010/main" val="177888769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b="1" dirty="0">
                <a:solidFill>
                  <a:srgbClr val="5C8D20"/>
                </a:solidFill>
              </a:rPr>
              <a:t>Erläuterungen zum Fragebogen. </a:t>
            </a:r>
          </a:p>
        </p:txBody>
      </p:sp>
      <p:sp>
        <p:nvSpPr>
          <p:cNvPr id="3" name="Inhaltsplatzhalter 2"/>
          <p:cNvSpPr>
            <a:spLocks noGrp="1"/>
          </p:cNvSpPr>
          <p:nvPr>
            <p:ph idx="1"/>
          </p:nvPr>
        </p:nvSpPr>
        <p:spPr/>
        <p:txBody>
          <a:bodyPr>
            <a:normAutofit fontScale="92500" lnSpcReduction="20000"/>
          </a:bodyPr>
          <a:lstStyle/>
          <a:p>
            <a:pPr marL="0" indent="0">
              <a:buNone/>
            </a:pPr>
            <a:r>
              <a:rPr lang="de-DE" dirty="0"/>
              <a:t> </a:t>
            </a:r>
            <a:endParaRPr lang="de-DE" sz="2000" dirty="0"/>
          </a:p>
          <a:p>
            <a:r>
              <a:rPr lang="de-DE" sz="2000" b="1" dirty="0"/>
              <a:t>Welchen Brennstoff nutzen Sie zurzeit (Mehrfachnennung möglich)?</a:t>
            </a:r>
            <a:endParaRPr lang="de-DE" sz="2000" dirty="0"/>
          </a:p>
          <a:p>
            <a:r>
              <a:rPr lang="de-DE" sz="2000" dirty="0"/>
              <a:t>☐ Heizöl ☐ Pellets ☐ Brennholz ☐ Elektroheizung</a:t>
            </a:r>
          </a:p>
          <a:p>
            <a:r>
              <a:rPr lang="de-DE" sz="2000" dirty="0"/>
              <a:t>☐ Solarthermie ☐ Wärmepumpe ☐ Sonstiges: __________________________</a:t>
            </a:r>
          </a:p>
          <a:p>
            <a:r>
              <a:rPr lang="de-DE" sz="2000" dirty="0"/>
              <a:t> </a:t>
            </a:r>
          </a:p>
          <a:p>
            <a:r>
              <a:rPr lang="de-DE" sz="2000" b="1" dirty="0"/>
              <a:t>Wie erfolgt die Warmwasseraufbereitung?</a:t>
            </a:r>
            <a:endParaRPr lang="de-DE" sz="2000" dirty="0"/>
          </a:p>
          <a:p>
            <a:r>
              <a:rPr lang="de-DE" sz="2000" dirty="0"/>
              <a:t>☐ über die Heizungsanlage ☐ Elektrisch</a:t>
            </a:r>
          </a:p>
          <a:p>
            <a:endParaRPr lang="de-DE" sz="2000" dirty="0"/>
          </a:p>
          <a:p>
            <a:endParaRPr lang="de-DE" sz="2200" dirty="0"/>
          </a:p>
          <a:p>
            <a:r>
              <a:rPr lang="de-DE" sz="2200" b="1" dirty="0"/>
              <a:t>Daten der bestehenden Heizungsanlage</a:t>
            </a:r>
            <a:endParaRPr lang="de-DE" sz="2200" dirty="0"/>
          </a:p>
          <a:p>
            <a:r>
              <a:rPr lang="de-DE" sz="2200" dirty="0"/>
              <a:t>Baujahr: ________ Leistung: ____________</a:t>
            </a:r>
          </a:p>
          <a:p>
            <a:r>
              <a:rPr lang="de-DE" dirty="0"/>
              <a:t> </a:t>
            </a:r>
          </a:p>
          <a:p>
            <a:endParaRPr lang="de-DE" sz="2000" dirty="0"/>
          </a:p>
          <a:p>
            <a:endParaRPr lang="de-DE" sz="2000" dirty="0"/>
          </a:p>
          <a:p>
            <a:endParaRPr lang="de-DE" dirty="0"/>
          </a:p>
        </p:txBody>
      </p:sp>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6256" y="6134804"/>
            <a:ext cx="720000" cy="720000"/>
          </a:xfrm>
          <a:prstGeom prst="rect">
            <a:avLst/>
          </a:prstGeom>
        </p:spPr>
      </p:pic>
      <p:pic>
        <p:nvPicPr>
          <p:cNvPr id="6" name="Grafi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23373" y="6134804"/>
            <a:ext cx="722904" cy="720000"/>
          </a:xfrm>
          <a:prstGeom prst="rect">
            <a:avLst/>
          </a:prstGeom>
        </p:spPr>
      </p:pic>
      <p:pic>
        <p:nvPicPr>
          <p:cNvPr id="7" name="Grafik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53394" y="6136646"/>
            <a:ext cx="722904" cy="720000"/>
          </a:xfrm>
          <a:prstGeom prst="rect">
            <a:avLst/>
          </a:prstGeom>
        </p:spPr>
      </p:pic>
    </p:spTree>
    <p:extLst>
      <p:ext uri="{BB962C8B-B14F-4D97-AF65-F5344CB8AC3E}">
        <p14:creationId xmlns:p14="http://schemas.microsoft.com/office/powerpoint/2010/main" val="141263684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b="1" dirty="0">
                <a:solidFill>
                  <a:srgbClr val="5C8D20"/>
                </a:solidFill>
              </a:rPr>
              <a:t>Erläuterungen zum Fragebogen. </a:t>
            </a:r>
          </a:p>
        </p:txBody>
      </p:sp>
      <p:sp>
        <p:nvSpPr>
          <p:cNvPr id="3" name="Inhaltsplatzhalter 2"/>
          <p:cNvSpPr>
            <a:spLocks noGrp="1"/>
          </p:cNvSpPr>
          <p:nvPr>
            <p:ph idx="1"/>
          </p:nvPr>
        </p:nvSpPr>
        <p:spPr/>
        <p:txBody>
          <a:bodyPr>
            <a:normAutofit fontScale="62500" lnSpcReduction="20000"/>
          </a:bodyPr>
          <a:lstStyle/>
          <a:p>
            <a:r>
              <a:rPr lang="de-DE" dirty="0"/>
              <a:t> </a:t>
            </a:r>
            <a:r>
              <a:rPr lang="de-DE" sz="2900" b="1" dirty="0"/>
              <a:t>Brennstoffbedarf in den letzten Jahren</a:t>
            </a:r>
            <a:endParaRPr lang="de-DE" sz="2900" dirty="0"/>
          </a:p>
          <a:p>
            <a:r>
              <a:rPr lang="de-DE" sz="2900" i="1" dirty="0"/>
              <a:t>* bitte hier die Menge und die jeweilige Einheit eintragen (Liter bei Heizöl, kWh bei Erdgas oder Strom, RM bei</a:t>
            </a:r>
            <a:endParaRPr lang="de-DE" sz="2900" dirty="0"/>
          </a:p>
          <a:p>
            <a:r>
              <a:rPr lang="de-DE" sz="2900" i="1" dirty="0"/>
              <a:t>Brennholz, kg bei Pellets usw.)"</a:t>
            </a:r>
            <a:endParaRPr lang="de-DE" sz="2900" dirty="0"/>
          </a:p>
          <a:p>
            <a:r>
              <a:rPr lang="de-DE" sz="2900" i="1" dirty="0"/>
              <a:t>Beispiel: 2015" 1500 Liter Heizöl" 10 RM Brennholz "</a:t>
            </a:r>
            <a:endParaRPr lang="de-DE" sz="2900" dirty="0"/>
          </a:p>
          <a:p>
            <a:r>
              <a:rPr lang="de-DE" sz="2900" dirty="0"/>
              <a:t>2015 </a:t>
            </a:r>
            <a:r>
              <a:rPr lang="de-DE" sz="2900" i="1" dirty="0"/>
              <a:t>________________________________________*________________________________________*</a:t>
            </a:r>
            <a:endParaRPr lang="de-DE" sz="2900" dirty="0"/>
          </a:p>
          <a:p>
            <a:r>
              <a:rPr lang="de-DE" sz="2900" dirty="0"/>
              <a:t>2014 </a:t>
            </a:r>
            <a:r>
              <a:rPr lang="de-DE" sz="2900" i="1" dirty="0"/>
              <a:t>________________________________________*________________________________________*</a:t>
            </a:r>
            <a:endParaRPr lang="de-DE" sz="2900" dirty="0"/>
          </a:p>
          <a:p>
            <a:r>
              <a:rPr lang="de-DE" sz="2900" dirty="0"/>
              <a:t>2013 </a:t>
            </a:r>
            <a:r>
              <a:rPr lang="de-DE" sz="2900" i="1" dirty="0"/>
              <a:t>________________________________________*________________________________________*</a:t>
            </a:r>
            <a:endParaRPr lang="de-DE" sz="2900" dirty="0"/>
          </a:p>
          <a:p>
            <a:r>
              <a:rPr lang="de-DE" sz="2900" b="1" dirty="0"/>
              <a:t>Haben Sie bereits über einen Austausch der bestehenden Heizungsanlage nachgedacht?</a:t>
            </a:r>
            <a:endParaRPr lang="de-DE" sz="2900" dirty="0"/>
          </a:p>
          <a:p>
            <a:r>
              <a:rPr lang="de-DE" sz="2900" dirty="0"/>
              <a:t>☐ nein / ☐ ja, folgende ☐ Heizöl ☐ Pellets ☐ Brennholz ☐ Elektroheizung ☐ Solarthermie ☐ Wärmepumpe</a:t>
            </a:r>
          </a:p>
          <a:p>
            <a:pPr marL="0" indent="0">
              <a:buNone/>
            </a:pPr>
            <a:endParaRPr lang="de-DE" dirty="0"/>
          </a:p>
          <a:p>
            <a:endParaRPr lang="de-DE" sz="2000" dirty="0"/>
          </a:p>
          <a:p>
            <a:endParaRPr lang="de-DE" sz="2000" dirty="0"/>
          </a:p>
          <a:p>
            <a:endParaRPr lang="de-DE" dirty="0"/>
          </a:p>
        </p:txBody>
      </p:sp>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6256" y="6134804"/>
            <a:ext cx="720000" cy="720000"/>
          </a:xfrm>
          <a:prstGeom prst="rect">
            <a:avLst/>
          </a:prstGeom>
        </p:spPr>
      </p:pic>
      <p:pic>
        <p:nvPicPr>
          <p:cNvPr id="6" name="Grafi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23373" y="6134804"/>
            <a:ext cx="722904" cy="720000"/>
          </a:xfrm>
          <a:prstGeom prst="rect">
            <a:avLst/>
          </a:prstGeom>
        </p:spPr>
      </p:pic>
      <p:pic>
        <p:nvPicPr>
          <p:cNvPr id="7" name="Grafik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53394" y="6136646"/>
            <a:ext cx="722904" cy="720000"/>
          </a:xfrm>
          <a:prstGeom prst="rect">
            <a:avLst/>
          </a:prstGeom>
        </p:spPr>
      </p:pic>
    </p:spTree>
    <p:extLst>
      <p:ext uri="{BB962C8B-B14F-4D97-AF65-F5344CB8AC3E}">
        <p14:creationId xmlns:p14="http://schemas.microsoft.com/office/powerpoint/2010/main" val="361630729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b="1" dirty="0">
                <a:solidFill>
                  <a:srgbClr val="5C8D20"/>
                </a:solidFill>
              </a:rPr>
              <a:t>Erläuterungen zum Fragebogen. </a:t>
            </a:r>
          </a:p>
        </p:txBody>
      </p:sp>
      <p:sp>
        <p:nvSpPr>
          <p:cNvPr id="3" name="Inhaltsplatzhalter 2"/>
          <p:cNvSpPr>
            <a:spLocks noGrp="1"/>
          </p:cNvSpPr>
          <p:nvPr>
            <p:ph idx="1"/>
          </p:nvPr>
        </p:nvSpPr>
        <p:spPr/>
        <p:txBody>
          <a:bodyPr>
            <a:normAutofit fontScale="92500" lnSpcReduction="10000"/>
          </a:bodyPr>
          <a:lstStyle/>
          <a:p>
            <a:r>
              <a:rPr lang="de-DE" sz="2200" b="1" dirty="0"/>
              <a:t>Haben Sie bereits über einen Austausch der bestehenden Heizungsanlage nachgedacht?</a:t>
            </a:r>
            <a:endParaRPr lang="de-DE" sz="2200" dirty="0"/>
          </a:p>
          <a:p>
            <a:r>
              <a:rPr lang="de-DE" sz="2200" dirty="0"/>
              <a:t>☐ nein / ☐ ja, folgende ☐ Heizöl ☐ Pellets ☐ Brennholz ☐ Elektroheizung ☐ Solarthermie ☐ Wärmepumpe</a:t>
            </a:r>
          </a:p>
          <a:p>
            <a:r>
              <a:rPr lang="de-DE" sz="2200" dirty="0"/>
              <a:t>☐ Sonstiges: __________________________</a:t>
            </a:r>
          </a:p>
          <a:p>
            <a:endParaRPr lang="de-DE" sz="2200" dirty="0"/>
          </a:p>
          <a:p>
            <a:r>
              <a:rPr lang="de-DE" sz="2200" b="1" dirty="0"/>
              <a:t>Wann wollen Sie die bestehende Anlage ersetzen: </a:t>
            </a:r>
          </a:p>
          <a:p>
            <a:r>
              <a:rPr lang="de-DE" sz="2200" dirty="0"/>
              <a:t>☐ möglichst sofort ☐ in 1-3 Jahren ☐ in 3-5 Jahren</a:t>
            </a:r>
          </a:p>
          <a:p>
            <a:endParaRPr lang="de-DE" sz="2200" dirty="0"/>
          </a:p>
          <a:p>
            <a:r>
              <a:rPr lang="de-DE" sz="2200" b="1" dirty="0"/>
              <a:t>Können Sie sich vorstellen Wärme über ein örtliches Wärmenetz zu beziehen?</a:t>
            </a:r>
            <a:endParaRPr lang="de-DE" sz="2200" dirty="0"/>
          </a:p>
          <a:p>
            <a:r>
              <a:rPr lang="de-DE" sz="2200" dirty="0"/>
              <a:t>☐ ja** / ☐ nein</a:t>
            </a:r>
          </a:p>
          <a:p>
            <a:r>
              <a:rPr lang="de-DE" sz="2200" dirty="0"/>
              <a:t>** Diese Angabe stellt noch keine vertragliche Verpflichtung zur Nutzung eines künftigen Wärmeangebots dar</a:t>
            </a:r>
          </a:p>
          <a:p>
            <a:pPr marL="0" indent="0">
              <a:buNone/>
            </a:pPr>
            <a:endParaRPr lang="de-DE" dirty="0"/>
          </a:p>
          <a:p>
            <a:endParaRPr lang="de-DE" sz="2000" dirty="0"/>
          </a:p>
          <a:p>
            <a:endParaRPr lang="de-DE" sz="2000" dirty="0"/>
          </a:p>
          <a:p>
            <a:endParaRPr lang="de-DE" dirty="0"/>
          </a:p>
        </p:txBody>
      </p:sp>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6256" y="6134804"/>
            <a:ext cx="720000" cy="720000"/>
          </a:xfrm>
          <a:prstGeom prst="rect">
            <a:avLst/>
          </a:prstGeom>
        </p:spPr>
      </p:pic>
      <p:pic>
        <p:nvPicPr>
          <p:cNvPr id="6" name="Grafi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23373" y="6134804"/>
            <a:ext cx="722904" cy="720000"/>
          </a:xfrm>
          <a:prstGeom prst="rect">
            <a:avLst/>
          </a:prstGeom>
        </p:spPr>
      </p:pic>
      <p:pic>
        <p:nvPicPr>
          <p:cNvPr id="7" name="Grafik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53394" y="6136646"/>
            <a:ext cx="722904" cy="720000"/>
          </a:xfrm>
          <a:prstGeom prst="rect">
            <a:avLst/>
          </a:prstGeom>
        </p:spPr>
      </p:pic>
    </p:spTree>
    <p:extLst>
      <p:ext uri="{BB962C8B-B14F-4D97-AF65-F5344CB8AC3E}">
        <p14:creationId xmlns:p14="http://schemas.microsoft.com/office/powerpoint/2010/main" val="397885918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b="1" dirty="0">
                <a:solidFill>
                  <a:srgbClr val="5C8D20"/>
                </a:solidFill>
              </a:rPr>
              <a:t>Die Vorgehensweise:</a:t>
            </a:r>
          </a:p>
        </p:txBody>
      </p:sp>
      <p:graphicFrame>
        <p:nvGraphicFramePr>
          <p:cNvPr id="3" name="Diagramm 2"/>
          <p:cNvGraphicFramePr/>
          <p:nvPr>
            <p:extLst>
              <p:ext uri="{D42A27DB-BD31-4B8C-83A1-F6EECF244321}">
                <p14:modId xmlns:p14="http://schemas.microsoft.com/office/powerpoint/2010/main" val="4050539012"/>
              </p:ext>
            </p:extLst>
          </p:nvPr>
        </p:nvGraphicFramePr>
        <p:xfrm>
          <a:off x="242596" y="1418253"/>
          <a:ext cx="11636215" cy="42107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Grafik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896256" y="6134804"/>
            <a:ext cx="720000" cy="720000"/>
          </a:xfrm>
          <a:prstGeom prst="rect">
            <a:avLst/>
          </a:prstGeom>
        </p:spPr>
      </p:pic>
      <p:pic>
        <p:nvPicPr>
          <p:cNvPr id="6" name="Grafik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823373" y="6134804"/>
            <a:ext cx="722904" cy="720000"/>
          </a:xfrm>
          <a:prstGeom prst="rect">
            <a:avLst/>
          </a:prstGeom>
        </p:spPr>
      </p:pic>
      <p:pic>
        <p:nvPicPr>
          <p:cNvPr id="7" name="Grafik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753394" y="6136646"/>
            <a:ext cx="722904" cy="720000"/>
          </a:xfrm>
          <a:prstGeom prst="rect">
            <a:avLst/>
          </a:prstGeom>
        </p:spPr>
      </p:pic>
    </p:spTree>
    <p:extLst>
      <p:ext uri="{BB962C8B-B14F-4D97-AF65-F5344CB8AC3E}">
        <p14:creationId xmlns:p14="http://schemas.microsoft.com/office/powerpoint/2010/main" val="22284079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349" y="127536"/>
            <a:ext cx="11421302" cy="4695424"/>
          </a:xfrm>
          <a:prstGeom prst="rect">
            <a:avLst/>
          </a:prstGeom>
        </p:spPr>
      </p:pic>
      <p:sp>
        <p:nvSpPr>
          <p:cNvPr id="7" name="Textfeld 6"/>
          <p:cNvSpPr txBox="1"/>
          <p:nvPr/>
        </p:nvSpPr>
        <p:spPr>
          <a:xfrm>
            <a:off x="821355" y="4822960"/>
            <a:ext cx="10549289" cy="1938992"/>
          </a:xfrm>
          <a:prstGeom prst="rect">
            <a:avLst/>
          </a:prstGeom>
          <a:noFill/>
        </p:spPr>
        <p:txBody>
          <a:bodyPr wrap="square" rtlCol="0">
            <a:spAutoFit/>
          </a:bodyPr>
          <a:lstStyle/>
          <a:p>
            <a:pPr algn="ctr"/>
            <a:r>
              <a:rPr lang="de-DE" sz="6000" b="1">
                <a:solidFill>
                  <a:srgbClr val="EE810A"/>
                </a:solidFill>
              </a:rPr>
              <a:t>Vielen Dank </a:t>
            </a:r>
            <a:r>
              <a:rPr lang="de-DE" sz="6000">
                <a:solidFill>
                  <a:srgbClr val="EE810A"/>
                </a:solidFill>
              </a:rPr>
              <a:t>für Ihre Aufmerksamkeit</a:t>
            </a:r>
            <a:r>
              <a:rPr lang="de-DE" sz="6000" dirty="0">
                <a:solidFill>
                  <a:srgbClr val="EE810A"/>
                </a:solidFill>
              </a:rPr>
              <a:t>!</a:t>
            </a:r>
            <a:endParaRPr lang="de-DE" sz="5500" dirty="0">
              <a:solidFill>
                <a:srgbClr val="EE810A"/>
              </a:solidFill>
            </a:endParaRPr>
          </a:p>
        </p:txBody>
      </p:sp>
      <p:pic>
        <p:nvPicPr>
          <p:cNvPr id="4" name="Grafik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6256" y="6134804"/>
            <a:ext cx="720000" cy="720000"/>
          </a:xfrm>
          <a:prstGeom prst="rect">
            <a:avLst/>
          </a:prstGeom>
        </p:spPr>
      </p:pic>
      <p:pic>
        <p:nvPicPr>
          <p:cNvPr id="5" name="Grafik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23373" y="6134804"/>
            <a:ext cx="722904" cy="720000"/>
          </a:xfrm>
          <a:prstGeom prst="rect">
            <a:avLst/>
          </a:prstGeom>
        </p:spPr>
      </p:pic>
      <p:pic>
        <p:nvPicPr>
          <p:cNvPr id="6" name="Grafik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53394" y="6136646"/>
            <a:ext cx="722904" cy="720000"/>
          </a:xfrm>
          <a:prstGeom prst="rect">
            <a:avLst/>
          </a:prstGeom>
        </p:spPr>
      </p:pic>
    </p:spTree>
    <p:extLst>
      <p:ext uri="{BB962C8B-B14F-4D97-AF65-F5344CB8AC3E}">
        <p14:creationId xmlns:p14="http://schemas.microsoft.com/office/powerpoint/2010/main" val="3365713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 1"/>
          <p:cNvSpPr>
            <a:spLocks noGrp="1"/>
          </p:cNvSpPr>
          <p:nvPr>
            <p:ph type="title"/>
          </p:nvPr>
        </p:nvSpPr>
        <p:spPr>
          <a:xfrm>
            <a:off x="777240" y="2653730"/>
            <a:ext cx="10515600" cy="1325563"/>
          </a:xfrm>
        </p:spPr>
        <p:txBody>
          <a:bodyPr/>
          <a:lstStyle/>
          <a:p>
            <a:pPr algn="ctr"/>
            <a:r>
              <a:rPr lang="de-DE" b="1" dirty="0">
                <a:solidFill>
                  <a:srgbClr val="5C8D20"/>
                </a:solidFill>
              </a:rPr>
              <a:t>Jetzt ist Zeit für Ihre Fragen</a:t>
            </a:r>
          </a:p>
        </p:txBody>
      </p:sp>
      <p:sp>
        <p:nvSpPr>
          <p:cNvPr id="3" name="Inhaltsplatzhalter 2"/>
          <p:cNvSpPr>
            <a:spLocks noGrp="1"/>
          </p:cNvSpPr>
          <p:nvPr>
            <p:ph idx="1"/>
          </p:nvPr>
        </p:nvSpPr>
        <p:spPr/>
        <p:txBody>
          <a:bodyPr>
            <a:normAutofit/>
          </a:bodyPr>
          <a:lstStyle/>
          <a:p>
            <a:pPr marL="0" indent="0">
              <a:buNone/>
            </a:pPr>
            <a:endParaRPr lang="de-DE" dirty="0"/>
          </a:p>
          <a:p>
            <a:endParaRPr lang="de-DE" sz="2000" dirty="0"/>
          </a:p>
          <a:p>
            <a:endParaRPr lang="de-DE" sz="2000" dirty="0"/>
          </a:p>
          <a:p>
            <a:endParaRPr lang="de-DE" dirty="0"/>
          </a:p>
        </p:txBody>
      </p:sp>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6256" y="6134804"/>
            <a:ext cx="720000" cy="720000"/>
          </a:xfrm>
          <a:prstGeom prst="rect">
            <a:avLst/>
          </a:prstGeom>
        </p:spPr>
      </p:pic>
      <p:pic>
        <p:nvPicPr>
          <p:cNvPr id="6" name="Grafi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23373" y="6134804"/>
            <a:ext cx="722904" cy="720000"/>
          </a:xfrm>
          <a:prstGeom prst="rect">
            <a:avLst/>
          </a:prstGeom>
        </p:spPr>
      </p:pic>
      <p:pic>
        <p:nvPicPr>
          <p:cNvPr id="7" name="Grafik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53394" y="6136646"/>
            <a:ext cx="722904" cy="720000"/>
          </a:xfrm>
          <a:prstGeom prst="rect">
            <a:avLst/>
          </a:prstGeom>
        </p:spPr>
      </p:pic>
    </p:spTree>
    <p:extLst>
      <p:ext uri="{BB962C8B-B14F-4D97-AF65-F5344CB8AC3E}">
        <p14:creationId xmlns:p14="http://schemas.microsoft.com/office/powerpoint/2010/main" val="45853034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b="1" dirty="0">
                <a:solidFill>
                  <a:srgbClr val="5C8D20"/>
                </a:solidFill>
              </a:rPr>
              <a:t>Was ist Nahwärme</a:t>
            </a:r>
          </a:p>
        </p:txBody>
      </p:sp>
      <p:sp>
        <p:nvSpPr>
          <p:cNvPr id="3" name="Inhaltsplatzhalter 2"/>
          <p:cNvSpPr>
            <a:spLocks noGrp="1"/>
          </p:cNvSpPr>
          <p:nvPr>
            <p:ph idx="1"/>
          </p:nvPr>
        </p:nvSpPr>
        <p:spPr/>
        <p:txBody>
          <a:bodyPr/>
          <a:lstStyle/>
          <a:p>
            <a:r>
              <a:rPr lang="de-DE" dirty="0">
                <a:solidFill>
                  <a:srgbClr val="5C8D20"/>
                </a:solidFill>
              </a:rPr>
              <a:t>Nahwärme: Kleine dezentrale </a:t>
            </a:r>
            <a:r>
              <a:rPr lang="de-DE" dirty="0" smtClean="0">
                <a:solidFill>
                  <a:srgbClr val="5C8D20"/>
                </a:solidFill>
              </a:rPr>
              <a:t>Netze</a:t>
            </a:r>
          </a:p>
          <a:p>
            <a:r>
              <a:rPr lang="de-DE" dirty="0" err="1" smtClean="0">
                <a:solidFill>
                  <a:srgbClr val="5C8D20"/>
                </a:solidFill>
              </a:rPr>
              <a:t>Nahwärme</a:t>
            </a:r>
            <a:r>
              <a:rPr lang="de-DE" dirty="0" smtClean="0">
                <a:solidFill>
                  <a:srgbClr val="5C8D20"/>
                </a:solidFill>
              </a:rPr>
              <a:t> = Fernwärme, keine eindeutige Trennung</a:t>
            </a:r>
            <a:endParaRPr lang="de-DE" dirty="0">
              <a:solidFill>
                <a:srgbClr val="5C8D20"/>
              </a:solidFill>
            </a:endParaRPr>
          </a:p>
          <a:p>
            <a:r>
              <a:rPr lang="de-DE" dirty="0" smtClean="0">
                <a:solidFill>
                  <a:srgbClr val="5C8D20"/>
                </a:solidFill>
              </a:rPr>
              <a:t>Wärmeversorgung von Gebäuden aus zentralen Heizwerken</a:t>
            </a:r>
            <a:endParaRPr lang="de-DE" dirty="0">
              <a:solidFill>
                <a:srgbClr val="5C8D20"/>
              </a:solidFill>
            </a:endParaRPr>
          </a:p>
          <a:p>
            <a:r>
              <a:rPr lang="de-DE" dirty="0" smtClean="0">
                <a:solidFill>
                  <a:srgbClr val="5C8D20"/>
                </a:solidFill>
              </a:rPr>
              <a:t>„Fertige“ </a:t>
            </a:r>
            <a:r>
              <a:rPr lang="de-DE" dirty="0">
                <a:solidFill>
                  <a:srgbClr val="5C8D20"/>
                </a:solidFill>
              </a:rPr>
              <a:t>Wärme direkt ins Haus</a:t>
            </a:r>
          </a:p>
          <a:p>
            <a:endParaRPr lang="de-DE" b="1" dirty="0">
              <a:solidFill>
                <a:srgbClr val="5C8D20"/>
              </a:solidFill>
            </a:endParaRPr>
          </a:p>
        </p:txBody>
      </p:sp>
    </p:spTree>
    <p:extLst>
      <p:ext uri="{BB962C8B-B14F-4D97-AF65-F5344CB8AC3E}">
        <p14:creationId xmlns:p14="http://schemas.microsoft.com/office/powerpoint/2010/main" val="26986261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fik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6256" y="6134804"/>
            <a:ext cx="720000" cy="720000"/>
          </a:xfrm>
          <a:prstGeom prst="rect">
            <a:avLst/>
          </a:prstGeom>
        </p:spPr>
      </p:pic>
      <p:pic>
        <p:nvPicPr>
          <p:cNvPr id="14" name="Grafik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23373" y="6134804"/>
            <a:ext cx="722904" cy="720000"/>
          </a:xfrm>
          <a:prstGeom prst="rect">
            <a:avLst/>
          </a:prstGeom>
        </p:spPr>
      </p:pic>
      <p:pic>
        <p:nvPicPr>
          <p:cNvPr id="15" name="Grafik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53394" y="6136646"/>
            <a:ext cx="722904" cy="720000"/>
          </a:xfrm>
          <a:prstGeom prst="rect">
            <a:avLst/>
          </a:prstGeom>
        </p:spPr>
      </p:pic>
      <p:sp>
        <p:nvSpPr>
          <p:cNvPr id="2" name="Titel 1"/>
          <p:cNvSpPr>
            <a:spLocks noGrp="1"/>
          </p:cNvSpPr>
          <p:nvPr>
            <p:ph type="title"/>
          </p:nvPr>
        </p:nvSpPr>
        <p:spPr/>
        <p:txBody>
          <a:bodyPr>
            <a:normAutofit/>
          </a:bodyPr>
          <a:lstStyle/>
          <a:p>
            <a:pPr algn="ctr"/>
            <a:r>
              <a:rPr lang="de-DE" b="1" dirty="0">
                <a:solidFill>
                  <a:srgbClr val="5C8D20"/>
                </a:solidFill>
              </a:rPr>
              <a:t>Die Idee:</a:t>
            </a:r>
            <a:br>
              <a:rPr lang="de-DE" b="1" dirty="0">
                <a:solidFill>
                  <a:srgbClr val="5C8D20"/>
                </a:solidFill>
              </a:rPr>
            </a:br>
            <a:r>
              <a:rPr lang="de-DE" sz="3600" b="1" dirty="0">
                <a:solidFill>
                  <a:srgbClr val="5C8D20"/>
                </a:solidFill>
              </a:rPr>
              <a:t>Regenerative Wärme für den </a:t>
            </a:r>
            <a:r>
              <a:rPr lang="de-DE" sz="3600" b="1" dirty="0" err="1">
                <a:solidFill>
                  <a:srgbClr val="5C8D20"/>
                </a:solidFill>
              </a:rPr>
              <a:t>südosten</a:t>
            </a:r>
            <a:r>
              <a:rPr lang="de-DE" sz="3600" b="1" dirty="0">
                <a:solidFill>
                  <a:srgbClr val="5C8D20"/>
                </a:solidFill>
              </a:rPr>
              <a:t> </a:t>
            </a:r>
            <a:r>
              <a:rPr lang="de-DE" sz="3600" b="1" dirty="0" err="1">
                <a:solidFill>
                  <a:srgbClr val="5C8D20"/>
                </a:solidFill>
              </a:rPr>
              <a:t>Ostbeverns</a:t>
            </a:r>
            <a:r>
              <a:rPr lang="de-DE" sz="3600" b="1" dirty="0">
                <a:solidFill>
                  <a:srgbClr val="5C8D20"/>
                </a:solidFill>
              </a:rPr>
              <a:t>!</a:t>
            </a:r>
            <a:endParaRPr lang="de-DE" b="1" dirty="0">
              <a:solidFill>
                <a:srgbClr val="5C8D20"/>
              </a:solidFill>
            </a:endParaRPr>
          </a:p>
        </p:txBody>
      </p:sp>
      <p:sp>
        <p:nvSpPr>
          <p:cNvPr id="4" name="Inhaltsplatzhalter 3"/>
          <p:cNvSpPr>
            <a:spLocks noGrp="1"/>
          </p:cNvSpPr>
          <p:nvPr>
            <p:ph sz="half" idx="1"/>
          </p:nvPr>
        </p:nvSpPr>
        <p:spPr>
          <a:xfrm>
            <a:off x="838200" y="1825625"/>
            <a:ext cx="5181600" cy="4206059"/>
          </a:xfrm>
          <a:ln>
            <a:solidFill>
              <a:schemeClr val="tx1"/>
            </a:solidFill>
          </a:ln>
        </p:spPr>
        <p:txBody>
          <a:bodyPr/>
          <a:lstStyle/>
          <a:p>
            <a:pPr algn="ctr"/>
            <a:r>
              <a:rPr lang="de-DE" dirty="0">
                <a:solidFill>
                  <a:srgbClr val="5C8D20"/>
                </a:solidFill>
              </a:rPr>
              <a:t>Bisher</a:t>
            </a:r>
          </a:p>
          <a:p>
            <a:endParaRPr lang="de-DE" dirty="0">
              <a:solidFill>
                <a:srgbClr val="5C8D20"/>
              </a:solidFill>
            </a:endParaRPr>
          </a:p>
          <a:p>
            <a:endParaRPr lang="de-DE" dirty="0">
              <a:solidFill>
                <a:srgbClr val="5C8D20"/>
              </a:solidFill>
            </a:endParaRPr>
          </a:p>
          <a:p>
            <a:endParaRPr lang="de-DE" dirty="0">
              <a:solidFill>
                <a:srgbClr val="5C8D20"/>
              </a:solidFill>
            </a:endParaRPr>
          </a:p>
        </p:txBody>
      </p:sp>
      <p:sp>
        <p:nvSpPr>
          <p:cNvPr id="113" name="Inhaltsplatzhalter 112"/>
          <p:cNvSpPr>
            <a:spLocks noGrp="1"/>
          </p:cNvSpPr>
          <p:nvPr>
            <p:ph sz="half" idx="2"/>
          </p:nvPr>
        </p:nvSpPr>
        <p:spPr>
          <a:xfrm>
            <a:off x="6172200" y="1825625"/>
            <a:ext cx="5181600" cy="4206059"/>
          </a:xfrm>
          <a:ln>
            <a:solidFill>
              <a:schemeClr val="tx1"/>
            </a:solidFill>
          </a:ln>
        </p:spPr>
        <p:txBody>
          <a:bodyPr/>
          <a:lstStyle/>
          <a:p>
            <a:pPr algn="ctr"/>
            <a:r>
              <a:rPr lang="de-DE" dirty="0">
                <a:solidFill>
                  <a:srgbClr val="5C8D20"/>
                </a:solidFill>
              </a:rPr>
              <a:t>Neu</a:t>
            </a:r>
          </a:p>
        </p:txBody>
      </p:sp>
      <p:grpSp>
        <p:nvGrpSpPr>
          <p:cNvPr id="44" name="Gruppieren 43"/>
          <p:cNvGrpSpPr/>
          <p:nvPr/>
        </p:nvGrpSpPr>
        <p:grpSpPr>
          <a:xfrm>
            <a:off x="3150477" y="3219772"/>
            <a:ext cx="602010" cy="612898"/>
            <a:chOff x="8380601" y="2455749"/>
            <a:chExt cx="596996" cy="643174"/>
          </a:xfrm>
        </p:grpSpPr>
        <p:sp>
          <p:nvSpPr>
            <p:cNvPr id="43" name="Rechteck 42"/>
            <p:cNvSpPr/>
            <p:nvPr/>
          </p:nvSpPr>
          <p:spPr>
            <a:xfrm>
              <a:off x="8758748" y="2626021"/>
              <a:ext cx="45719" cy="12556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grpSp>
          <p:nvGrpSpPr>
            <p:cNvPr id="20" name="Gruppieren 19"/>
            <p:cNvGrpSpPr/>
            <p:nvPr/>
          </p:nvGrpSpPr>
          <p:grpSpPr>
            <a:xfrm>
              <a:off x="8380601" y="2550253"/>
              <a:ext cx="461709" cy="548670"/>
              <a:chOff x="7915711" y="3263317"/>
              <a:chExt cx="549480" cy="629176"/>
            </a:xfrm>
          </p:grpSpPr>
          <p:sp>
            <p:nvSpPr>
              <p:cNvPr id="21" name="Richtungspfeil 20"/>
              <p:cNvSpPr/>
              <p:nvPr/>
            </p:nvSpPr>
            <p:spPr>
              <a:xfrm rot="16200000">
                <a:off x="7875863" y="3303165"/>
                <a:ext cx="629175" cy="549480"/>
              </a:xfrm>
              <a:prstGeom prst="homePlate">
                <a:avLst>
                  <a:gd name="adj" fmla="val 52300"/>
                </a:avLst>
              </a:prstGeom>
              <a:solidFill>
                <a:schemeClr val="bg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pic>
            <p:nvPicPr>
              <p:cNvPr id="22" name="Grafik 21"/>
              <p:cNvPicPr>
                <a:picLocks noChangeAspect="1"/>
              </p:cNvPicPr>
              <p:nvPr/>
            </p:nvPicPr>
            <p:blipFill>
              <a:blip r:embed="rId6" cstate="print">
                <a:extLst>
                  <a:ext uri="{BEBA8EAE-BF5A-486C-A8C5-ECC9F3942E4B}">
                    <a14:imgProps xmlns:a14="http://schemas.microsoft.com/office/drawing/2010/main">
                      <a14:imgLayer r:embed="rId7">
                        <a14:imgEffect>
                          <a14:backgroundRemoval t="0" b="100000" l="21944" r="92083"/>
                        </a14:imgEffect>
                      </a14:imgLayer>
                    </a14:imgProps>
                  </a:ext>
                  <a:ext uri="{28A0092B-C50C-407E-A947-70E740481C1C}">
                    <a14:useLocalDpi xmlns:a14="http://schemas.microsoft.com/office/drawing/2010/main" val="0"/>
                  </a:ext>
                </a:extLst>
              </a:blip>
              <a:stretch>
                <a:fillRect/>
              </a:stretch>
            </p:blipFill>
            <p:spPr>
              <a:xfrm>
                <a:off x="8115823" y="3642572"/>
                <a:ext cx="249921" cy="249921"/>
              </a:xfrm>
              <a:prstGeom prst="rect">
                <a:avLst/>
              </a:prstGeom>
            </p:spPr>
          </p:pic>
        </p:grpSp>
        <p:sp>
          <p:nvSpPr>
            <p:cNvPr id="42" name="Wolke 41"/>
            <p:cNvSpPr/>
            <p:nvPr/>
          </p:nvSpPr>
          <p:spPr>
            <a:xfrm rot="20326485">
              <a:off x="8751736" y="2455749"/>
              <a:ext cx="225861" cy="142613"/>
            </a:xfrm>
            <a:prstGeom prst="cloud">
              <a:avLst/>
            </a:prstGeom>
            <a:solidFill>
              <a:srgbClr val="616264"/>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grpSp>
      <p:grpSp>
        <p:nvGrpSpPr>
          <p:cNvPr id="45" name="Gruppieren 44"/>
          <p:cNvGrpSpPr/>
          <p:nvPr/>
        </p:nvGrpSpPr>
        <p:grpSpPr>
          <a:xfrm>
            <a:off x="2419350" y="3437714"/>
            <a:ext cx="602010" cy="612898"/>
            <a:chOff x="8380601" y="2455749"/>
            <a:chExt cx="596996" cy="643174"/>
          </a:xfrm>
        </p:grpSpPr>
        <p:sp>
          <p:nvSpPr>
            <p:cNvPr id="46" name="Rechteck 45"/>
            <p:cNvSpPr/>
            <p:nvPr/>
          </p:nvSpPr>
          <p:spPr>
            <a:xfrm>
              <a:off x="8758748" y="2626021"/>
              <a:ext cx="45719" cy="12556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grpSp>
          <p:nvGrpSpPr>
            <p:cNvPr id="47" name="Gruppieren 46"/>
            <p:cNvGrpSpPr/>
            <p:nvPr/>
          </p:nvGrpSpPr>
          <p:grpSpPr>
            <a:xfrm>
              <a:off x="8380601" y="2550253"/>
              <a:ext cx="461709" cy="548670"/>
              <a:chOff x="7915711" y="3263317"/>
              <a:chExt cx="549480" cy="629176"/>
            </a:xfrm>
          </p:grpSpPr>
          <p:sp>
            <p:nvSpPr>
              <p:cNvPr id="49" name="Richtungspfeil 48"/>
              <p:cNvSpPr/>
              <p:nvPr/>
            </p:nvSpPr>
            <p:spPr>
              <a:xfrm rot="16200000">
                <a:off x="7875863" y="3303165"/>
                <a:ext cx="629175" cy="549480"/>
              </a:xfrm>
              <a:prstGeom prst="homePlate">
                <a:avLst>
                  <a:gd name="adj" fmla="val 52300"/>
                </a:avLst>
              </a:prstGeom>
              <a:solidFill>
                <a:schemeClr val="bg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pic>
            <p:nvPicPr>
              <p:cNvPr id="50" name="Grafik 49"/>
              <p:cNvPicPr>
                <a:picLocks noChangeAspect="1"/>
              </p:cNvPicPr>
              <p:nvPr/>
            </p:nvPicPr>
            <p:blipFill>
              <a:blip r:embed="rId6" cstate="print">
                <a:extLst>
                  <a:ext uri="{BEBA8EAE-BF5A-486C-A8C5-ECC9F3942E4B}">
                    <a14:imgProps xmlns:a14="http://schemas.microsoft.com/office/drawing/2010/main">
                      <a14:imgLayer r:embed="rId7">
                        <a14:imgEffect>
                          <a14:backgroundRemoval t="0" b="100000" l="21944" r="92083"/>
                        </a14:imgEffect>
                      </a14:imgLayer>
                    </a14:imgProps>
                  </a:ext>
                  <a:ext uri="{28A0092B-C50C-407E-A947-70E740481C1C}">
                    <a14:useLocalDpi xmlns:a14="http://schemas.microsoft.com/office/drawing/2010/main" val="0"/>
                  </a:ext>
                </a:extLst>
              </a:blip>
              <a:stretch>
                <a:fillRect/>
              </a:stretch>
            </p:blipFill>
            <p:spPr>
              <a:xfrm>
                <a:off x="8115823" y="3642572"/>
                <a:ext cx="249921" cy="249921"/>
              </a:xfrm>
              <a:prstGeom prst="rect">
                <a:avLst/>
              </a:prstGeom>
            </p:spPr>
          </p:pic>
        </p:grpSp>
        <p:sp>
          <p:nvSpPr>
            <p:cNvPr id="48" name="Wolke 47"/>
            <p:cNvSpPr/>
            <p:nvPr/>
          </p:nvSpPr>
          <p:spPr>
            <a:xfrm rot="20326485">
              <a:off x="8751736" y="2455749"/>
              <a:ext cx="225861" cy="142613"/>
            </a:xfrm>
            <a:prstGeom prst="cloud">
              <a:avLst/>
            </a:prstGeom>
            <a:solidFill>
              <a:srgbClr val="616264"/>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grpSp>
      <p:grpSp>
        <p:nvGrpSpPr>
          <p:cNvPr id="51" name="Gruppieren 50"/>
          <p:cNvGrpSpPr/>
          <p:nvPr/>
        </p:nvGrpSpPr>
        <p:grpSpPr>
          <a:xfrm>
            <a:off x="3616064" y="4001294"/>
            <a:ext cx="602010" cy="612898"/>
            <a:chOff x="8380601" y="2455749"/>
            <a:chExt cx="596996" cy="643174"/>
          </a:xfrm>
        </p:grpSpPr>
        <p:sp>
          <p:nvSpPr>
            <p:cNvPr id="52" name="Rechteck 51"/>
            <p:cNvSpPr/>
            <p:nvPr/>
          </p:nvSpPr>
          <p:spPr>
            <a:xfrm>
              <a:off x="8758748" y="2626021"/>
              <a:ext cx="45719" cy="12556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grpSp>
          <p:nvGrpSpPr>
            <p:cNvPr id="53" name="Gruppieren 52"/>
            <p:cNvGrpSpPr/>
            <p:nvPr/>
          </p:nvGrpSpPr>
          <p:grpSpPr>
            <a:xfrm>
              <a:off x="8380601" y="2550253"/>
              <a:ext cx="461709" cy="548670"/>
              <a:chOff x="7915711" y="3263317"/>
              <a:chExt cx="549480" cy="629176"/>
            </a:xfrm>
          </p:grpSpPr>
          <p:sp>
            <p:nvSpPr>
              <p:cNvPr id="55" name="Richtungspfeil 54"/>
              <p:cNvSpPr/>
              <p:nvPr/>
            </p:nvSpPr>
            <p:spPr>
              <a:xfrm rot="16200000">
                <a:off x="7875863" y="3303165"/>
                <a:ext cx="629175" cy="549480"/>
              </a:xfrm>
              <a:prstGeom prst="homePlate">
                <a:avLst>
                  <a:gd name="adj" fmla="val 52300"/>
                </a:avLst>
              </a:prstGeom>
              <a:solidFill>
                <a:schemeClr val="bg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pic>
            <p:nvPicPr>
              <p:cNvPr id="56" name="Grafik 55"/>
              <p:cNvPicPr>
                <a:picLocks noChangeAspect="1"/>
              </p:cNvPicPr>
              <p:nvPr/>
            </p:nvPicPr>
            <p:blipFill>
              <a:blip r:embed="rId6" cstate="print">
                <a:extLst>
                  <a:ext uri="{BEBA8EAE-BF5A-486C-A8C5-ECC9F3942E4B}">
                    <a14:imgProps xmlns:a14="http://schemas.microsoft.com/office/drawing/2010/main">
                      <a14:imgLayer r:embed="rId7">
                        <a14:imgEffect>
                          <a14:backgroundRemoval t="0" b="100000" l="21944" r="92083"/>
                        </a14:imgEffect>
                      </a14:imgLayer>
                    </a14:imgProps>
                  </a:ext>
                  <a:ext uri="{28A0092B-C50C-407E-A947-70E740481C1C}">
                    <a14:useLocalDpi xmlns:a14="http://schemas.microsoft.com/office/drawing/2010/main" val="0"/>
                  </a:ext>
                </a:extLst>
              </a:blip>
              <a:stretch>
                <a:fillRect/>
              </a:stretch>
            </p:blipFill>
            <p:spPr>
              <a:xfrm>
                <a:off x="8115823" y="3642572"/>
                <a:ext cx="249921" cy="249921"/>
              </a:xfrm>
              <a:prstGeom prst="rect">
                <a:avLst/>
              </a:prstGeom>
            </p:spPr>
          </p:pic>
        </p:grpSp>
        <p:sp>
          <p:nvSpPr>
            <p:cNvPr id="54" name="Wolke 53"/>
            <p:cNvSpPr/>
            <p:nvPr/>
          </p:nvSpPr>
          <p:spPr>
            <a:xfrm rot="20326485">
              <a:off x="8751736" y="2455749"/>
              <a:ext cx="225861" cy="142613"/>
            </a:xfrm>
            <a:prstGeom prst="cloud">
              <a:avLst/>
            </a:prstGeom>
            <a:solidFill>
              <a:srgbClr val="616264"/>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grpSp>
      <p:grpSp>
        <p:nvGrpSpPr>
          <p:cNvPr id="57" name="Gruppieren 56"/>
          <p:cNvGrpSpPr/>
          <p:nvPr/>
        </p:nvGrpSpPr>
        <p:grpSpPr>
          <a:xfrm>
            <a:off x="2868140" y="4280700"/>
            <a:ext cx="602010" cy="612898"/>
            <a:chOff x="8380601" y="2455749"/>
            <a:chExt cx="596996" cy="643174"/>
          </a:xfrm>
        </p:grpSpPr>
        <p:sp>
          <p:nvSpPr>
            <p:cNvPr id="58" name="Rechteck 57"/>
            <p:cNvSpPr/>
            <p:nvPr/>
          </p:nvSpPr>
          <p:spPr>
            <a:xfrm>
              <a:off x="8758748" y="2626021"/>
              <a:ext cx="45719" cy="12556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grpSp>
          <p:nvGrpSpPr>
            <p:cNvPr id="59" name="Gruppieren 58"/>
            <p:cNvGrpSpPr/>
            <p:nvPr/>
          </p:nvGrpSpPr>
          <p:grpSpPr>
            <a:xfrm>
              <a:off x="8380601" y="2550253"/>
              <a:ext cx="461709" cy="548670"/>
              <a:chOff x="7915711" y="3263317"/>
              <a:chExt cx="549480" cy="629176"/>
            </a:xfrm>
          </p:grpSpPr>
          <p:sp>
            <p:nvSpPr>
              <p:cNvPr id="61" name="Richtungspfeil 60"/>
              <p:cNvSpPr/>
              <p:nvPr/>
            </p:nvSpPr>
            <p:spPr>
              <a:xfrm rot="16200000">
                <a:off x="7875863" y="3303165"/>
                <a:ext cx="629175" cy="549480"/>
              </a:xfrm>
              <a:prstGeom prst="homePlate">
                <a:avLst>
                  <a:gd name="adj" fmla="val 52300"/>
                </a:avLst>
              </a:prstGeom>
              <a:solidFill>
                <a:schemeClr val="bg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pic>
            <p:nvPicPr>
              <p:cNvPr id="62" name="Grafik 61"/>
              <p:cNvPicPr>
                <a:picLocks noChangeAspect="1"/>
              </p:cNvPicPr>
              <p:nvPr/>
            </p:nvPicPr>
            <p:blipFill>
              <a:blip r:embed="rId6" cstate="print">
                <a:extLst>
                  <a:ext uri="{BEBA8EAE-BF5A-486C-A8C5-ECC9F3942E4B}">
                    <a14:imgProps xmlns:a14="http://schemas.microsoft.com/office/drawing/2010/main">
                      <a14:imgLayer r:embed="rId7">
                        <a14:imgEffect>
                          <a14:backgroundRemoval t="0" b="100000" l="21944" r="92083"/>
                        </a14:imgEffect>
                      </a14:imgLayer>
                    </a14:imgProps>
                  </a:ext>
                  <a:ext uri="{28A0092B-C50C-407E-A947-70E740481C1C}">
                    <a14:useLocalDpi xmlns:a14="http://schemas.microsoft.com/office/drawing/2010/main" val="0"/>
                  </a:ext>
                </a:extLst>
              </a:blip>
              <a:stretch>
                <a:fillRect/>
              </a:stretch>
            </p:blipFill>
            <p:spPr>
              <a:xfrm>
                <a:off x="8115823" y="3642572"/>
                <a:ext cx="249921" cy="249921"/>
              </a:xfrm>
              <a:prstGeom prst="rect">
                <a:avLst/>
              </a:prstGeom>
            </p:spPr>
          </p:pic>
        </p:grpSp>
        <p:sp>
          <p:nvSpPr>
            <p:cNvPr id="60" name="Wolke 59"/>
            <p:cNvSpPr/>
            <p:nvPr/>
          </p:nvSpPr>
          <p:spPr>
            <a:xfrm rot="20326485">
              <a:off x="8751736" y="2455749"/>
              <a:ext cx="225861" cy="142613"/>
            </a:xfrm>
            <a:prstGeom prst="cloud">
              <a:avLst/>
            </a:prstGeom>
            <a:solidFill>
              <a:srgbClr val="616264"/>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grpSp>
      <p:sp>
        <p:nvSpPr>
          <p:cNvPr id="118" name="Richtungspfeil 117"/>
          <p:cNvSpPr/>
          <p:nvPr/>
        </p:nvSpPr>
        <p:spPr>
          <a:xfrm rot="16200000">
            <a:off x="10122760" y="3344650"/>
            <a:ext cx="522842" cy="465587"/>
          </a:xfrm>
          <a:prstGeom prst="homePlate">
            <a:avLst>
              <a:gd name="adj" fmla="val 52300"/>
            </a:avLst>
          </a:prstGeom>
          <a:solidFill>
            <a:schemeClr val="bg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124" name="Richtungspfeil 123"/>
          <p:cNvSpPr/>
          <p:nvPr/>
        </p:nvSpPr>
        <p:spPr>
          <a:xfrm rot="16200000">
            <a:off x="9391633" y="3562592"/>
            <a:ext cx="522842" cy="465587"/>
          </a:xfrm>
          <a:prstGeom prst="homePlate">
            <a:avLst>
              <a:gd name="adj" fmla="val 52300"/>
            </a:avLst>
          </a:prstGeom>
          <a:solidFill>
            <a:schemeClr val="bg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pic>
        <p:nvPicPr>
          <p:cNvPr id="140" name="Grafik 139"/>
          <p:cNvPicPr>
            <a:picLocks noChangeAspect="1"/>
          </p:cNvPicPr>
          <p:nvPr/>
        </p:nvPicPr>
        <p:blipFill>
          <a:blip r:embed="rId8">
            <a:clrChange>
              <a:clrFrom>
                <a:srgbClr val="5C8D20"/>
              </a:clrFrom>
              <a:clrTo>
                <a:srgbClr val="5C8D20">
                  <a:alpha val="0"/>
                </a:srgbClr>
              </a:clrTo>
            </a:clrChange>
          </a:blip>
          <a:stretch>
            <a:fillRect/>
          </a:stretch>
        </p:blipFill>
        <p:spPr>
          <a:xfrm>
            <a:off x="9480494" y="3737597"/>
            <a:ext cx="342879" cy="276941"/>
          </a:xfrm>
          <a:prstGeom prst="rect">
            <a:avLst/>
          </a:prstGeom>
          <a:solidFill>
            <a:srgbClr val="009900"/>
          </a:solidFill>
        </p:spPr>
      </p:pic>
      <p:pic>
        <p:nvPicPr>
          <p:cNvPr id="141" name="Grafik 140"/>
          <p:cNvPicPr>
            <a:picLocks noChangeAspect="1"/>
          </p:cNvPicPr>
          <p:nvPr/>
        </p:nvPicPr>
        <p:blipFill>
          <a:blip r:embed="rId8">
            <a:clrChange>
              <a:clrFrom>
                <a:srgbClr val="5C8D20"/>
              </a:clrFrom>
              <a:clrTo>
                <a:srgbClr val="5C8D20">
                  <a:alpha val="0"/>
                </a:srgbClr>
              </a:clrTo>
            </a:clrChange>
          </a:blip>
          <a:stretch>
            <a:fillRect/>
          </a:stretch>
        </p:blipFill>
        <p:spPr>
          <a:xfrm>
            <a:off x="10210106" y="3491744"/>
            <a:ext cx="342879" cy="276941"/>
          </a:xfrm>
          <a:prstGeom prst="rect">
            <a:avLst/>
          </a:prstGeom>
          <a:solidFill>
            <a:srgbClr val="009900"/>
          </a:solidFill>
        </p:spPr>
      </p:pic>
      <p:grpSp>
        <p:nvGrpSpPr>
          <p:cNvPr id="154" name="Gruppieren 153"/>
          <p:cNvGrpSpPr/>
          <p:nvPr/>
        </p:nvGrpSpPr>
        <p:grpSpPr>
          <a:xfrm>
            <a:off x="10609858" y="4174125"/>
            <a:ext cx="465587" cy="522842"/>
            <a:chOff x="9915958" y="4189145"/>
            <a:chExt cx="465587" cy="522842"/>
          </a:xfrm>
        </p:grpSpPr>
        <p:sp>
          <p:nvSpPr>
            <p:cNvPr id="155" name="Richtungspfeil 154"/>
            <p:cNvSpPr/>
            <p:nvPr/>
          </p:nvSpPr>
          <p:spPr>
            <a:xfrm rot="16200000">
              <a:off x="9887331" y="4217772"/>
              <a:ext cx="522842" cy="465587"/>
            </a:xfrm>
            <a:prstGeom prst="homePlate">
              <a:avLst>
                <a:gd name="adj" fmla="val 52300"/>
              </a:avLst>
            </a:prstGeom>
            <a:solidFill>
              <a:schemeClr val="bg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pic>
          <p:nvPicPr>
            <p:cNvPr id="156" name="Grafik 155"/>
            <p:cNvPicPr>
              <a:picLocks noChangeAspect="1"/>
            </p:cNvPicPr>
            <p:nvPr/>
          </p:nvPicPr>
          <p:blipFill>
            <a:blip r:embed="rId8">
              <a:clrChange>
                <a:clrFrom>
                  <a:srgbClr val="5C8D20"/>
                </a:clrFrom>
                <a:clrTo>
                  <a:srgbClr val="5C8D20">
                    <a:alpha val="0"/>
                  </a:srgbClr>
                </a:clrTo>
              </a:clrChange>
            </a:blip>
            <a:stretch>
              <a:fillRect/>
            </a:stretch>
          </p:blipFill>
          <p:spPr>
            <a:xfrm>
              <a:off x="9977312" y="4383228"/>
              <a:ext cx="342879" cy="276941"/>
            </a:xfrm>
            <a:prstGeom prst="rect">
              <a:avLst/>
            </a:prstGeom>
            <a:solidFill>
              <a:srgbClr val="009900"/>
            </a:solidFill>
          </p:spPr>
        </p:pic>
      </p:grpSp>
      <p:cxnSp>
        <p:nvCxnSpPr>
          <p:cNvPr id="158" name="Gerader Verbinder 157"/>
          <p:cNvCxnSpPr/>
          <p:nvPr/>
        </p:nvCxnSpPr>
        <p:spPr>
          <a:xfrm>
            <a:off x="7642930" y="4254058"/>
            <a:ext cx="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232" name="Gruppieren 231"/>
          <p:cNvGrpSpPr/>
          <p:nvPr/>
        </p:nvGrpSpPr>
        <p:grpSpPr>
          <a:xfrm>
            <a:off x="6392675" y="3340415"/>
            <a:ext cx="1029988" cy="1449933"/>
            <a:chOff x="6878450" y="3340415"/>
            <a:chExt cx="1029988" cy="1449933"/>
          </a:xfrm>
        </p:grpSpPr>
        <p:sp>
          <p:nvSpPr>
            <p:cNvPr id="212" name="Rechteck 211"/>
            <p:cNvSpPr/>
            <p:nvPr/>
          </p:nvSpPr>
          <p:spPr>
            <a:xfrm>
              <a:off x="6965541" y="3847451"/>
              <a:ext cx="942897" cy="942897"/>
            </a:xfrm>
            <a:prstGeom prst="rect">
              <a:avLst/>
            </a:prstGeom>
            <a:solidFill>
              <a:schemeClr val="bg1"/>
            </a:solidFill>
            <a:ln w="38100">
              <a:solidFill>
                <a:srgbClr val="EE81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00" dirty="0">
                <a:solidFill>
                  <a:sysClr val="windowText" lastClr="000000"/>
                </a:solidFill>
              </a:endParaRPr>
            </a:p>
          </p:txBody>
        </p:sp>
        <p:sp>
          <p:nvSpPr>
            <p:cNvPr id="220" name="Textfeld 219"/>
            <p:cNvSpPr txBox="1"/>
            <p:nvPr/>
          </p:nvSpPr>
          <p:spPr>
            <a:xfrm>
              <a:off x="6878450" y="3340415"/>
              <a:ext cx="1029987" cy="276999"/>
            </a:xfrm>
            <a:prstGeom prst="rect">
              <a:avLst/>
            </a:prstGeom>
            <a:noFill/>
          </p:spPr>
          <p:txBody>
            <a:bodyPr wrap="square" rtlCol="0">
              <a:spAutoFit/>
            </a:bodyPr>
            <a:lstStyle/>
            <a:p>
              <a:pPr algn="ctr"/>
              <a:r>
                <a:rPr lang="de-DE" sz="1200" b="1" dirty="0"/>
                <a:t>Biogasanlage</a:t>
              </a:r>
            </a:p>
          </p:txBody>
        </p:sp>
      </p:grpSp>
      <p:pic>
        <p:nvPicPr>
          <p:cNvPr id="262" name="Grafik 261"/>
          <p:cNvPicPr>
            <a:picLocks noChangeAspect="1"/>
          </p:cNvPicPr>
          <p:nvPr/>
        </p:nvPicPr>
        <p:blipFill>
          <a:blip r:embed="rId8">
            <a:clrChange>
              <a:clrFrom>
                <a:srgbClr val="5C8D20"/>
              </a:clrFrom>
              <a:clrTo>
                <a:srgbClr val="5C8D20">
                  <a:alpha val="0"/>
                </a:srgbClr>
              </a:clrTo>
            </a:clrChange>
          </a:blip>
          <a:stretch>
            <a:fillRect/>
          </a:stretch>
        </p:blipFill>
        <p:spPr>
          <a:xfrm>
            <a:off x="6624048" y="4050612"/>
            <a:ext cx="711878" cy="574979"/>
          </a:xfrm>
          <a:prstGeom prst="rect">
            <a:avLst/>
          </a:prstGeom>
          <a:solidFill>
            <a:srgbClr val="009900"/>
          </a:solidFill>
        </p:spPr>
      </p:pic>
      <p:grpSp>
        <p:nvGrpSpPr>
          <p:cNvPr id="9" name="Gruppieren 8"/>
          <p:cNvGrpSpPr/>
          <p:nvPr/>
        </p:nvGrpSpPr>
        <p:grpSpPr>
          <a:xfrm>
            <a:off x="7422662" y="3842928"/>
            <a:ext cx="3400150" cy="1030621"/>
            <a:chOff x="7422662" y="3842928"/>
            <a:chExt cx="3400150" cy="1030621"/>
          </a:xfrm>
        </p:grpSpPr>
        <p:sp>
          <p:nvSpPr>
            <p:cNvPr id="75" name="Halbbogen 74"/>
            <p:cNvSpPr/>
            <p:nvPr/>
          </p:nvSpPr>
          <p:spPr>
            <a:xfrm rot="10800000">
              <a:off x="10029108" y="4432224"/>
              <a:ext cx="441325" cy="441325"/>
            </a:xfrm>
            <a:prstGeom prst="blockArc">
              <a:avLst>
                <a:gd name="adj1" fmla="val 10800000"/>
                <a:gd name="adj2" fmla="val 16179544"/>
                <a:gd name="adj3" fmla="val 19784"/>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DE">
                <a:solidFill>
                  <a:schemeClr val="tx1"/>
                </a:solidFill>
              </a:endParaRPr>
            </a:p>
          </p:txBody>
        </p:sp>
        <p:sp>
          <p:nvSpPr>
            <p:cNvPr id="64" name="Halbbogen 63"/>
            <p:cNvSpPr/>
            <p:nvPr/>
          </p:nvSpPr>
          <p:spPr>
            <a:xfrm rot="10800000">
              <a:off x="9129656" y="3884530"/>
              <a:ext cx="441325" cy="441325"/>
            </a:xfrm>
            <a:prstGeom prst="blockArc">
              <a:avLst>
                <a:gd name="adj1" fmla="val 10800000"/>
                <a:gd name="adj2" fmla="val 16179544"/>
                <a:gd name="adj3" fmla="val 19784"/>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DE">
                <a:solidFill>
                  <a:schemeClr val="tx1"/>
                </a:solidFill>
              </a:endParaRPr>
            </a:p>
          </p:txBody>
        </p:sp>
        <p:sp>
          <p:nvSpPr>
            <p:cNvPr id="67" name="Halbbogen 66"/>
            <p:cNvSpPr/>
            <p:nvPr/>
          </p:nvSpPr>
          <p:spPr>
            <a:xfrm rot="16200000">
              <a:off x="10381487" y="4204842"/>
              <a:ext cx="441325" cy="441325"/>
            </a:xfrm>
            <a:prstGeom prst="blockArc">
              <a:avLst>
                <a:gd name="adj1" fmla="val 10800000"/>
                <a:gd name="adj2" fmla="val 16179544"/>
                <a:gd name="adj3" fmla="val 19784"/>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DE">
                <a:solidFill>
                  <a:schemeClr val="tx1"/>
                </a:solidFill>
              </a:endParaRPr>
            </a:p>
          </p:txBody>
        </p:sp>
        <p:sp>
          <p:nvSpPr>
            <p:cNvPr id="8" name="Rechteck 7"/>
            <p:cNvSpPr/>
            <p:nvPr/>
          </p:nvSpPr>
          <p:spPr>
            <a:xfrm>
              <a:off x="7422662" y="4241699"/>
              <a:ext cx="3080237" cy="93883"/>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DE"/>
            </a:p>
          </p:txBody>
        </p:sp>
        <p:sp>
          <p:nvSpPr>
            <p:cNvPr id="69" name="Halbbogen 68"/>
            <p:cNvSpPr/>
            <p:nvPr/>
          </p:nvSpPr>
          <p:spPr>
            <a:xfrm rot="10800000">
              <a:off x="9853461" y="3888700"/>
              <a:ext cx="441325" cy="441325"/>
            </a:xfrm>
            <a:prstGeom prst="blockArc">
              <a:avLst>
                <a:gd name="adj1" fmla="val 10800000"/>
                <a:gd name="adj2" fmla="val 16179544"/>
                <a:gd name="adj3" fmla="val 19784"/>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DE">
                <a:solidFill>
                  <a:schemeClr val="tx1"/>
                </a:solidFill>
              </a:endParaRPr>
            </a:p>
          </p:txBody>
        </p:sp>
        <p:sp>
          <p:nvSpPr>
            <p:cNvPr id="70" name="Halbbogen 69"/>
            <p:cNvSpPr/>
            <p:nvPr/>
          </p:nvSpPr>
          <p:spPr>
            <a:xfrm rot="5400000">
              <a:off x="10030176" y="4241420"/>
              <a:ext cx="441325" cy="441325"/>
            </a:xfrm>
            <a:prstGeom prst="blockArc">
              <a:avLst>
                <a:gd name="adj1" fmla="val 10800000"/>
                <a:gd name="adj2" fmla="val 16179544"/>
                <a:gd name="adj3" fmla="val 19784"/>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DE">
                <a:solidFill>
                  <a:schemeClr val="tx1"/>
                </a:solidFill>
              </a:endParaRPr>
            </a:p>
          </p:txBody>
        </p:sp>
        <p:sp>
          <p:nvSpPr>
            <p:cNvPr id="71" name="Rechteck 70"/>
            <p:cNvSpPr/>
            <p:nvPr/>
          </p:nvSpPr>
          <p:spPr>
            <a:xfrm rot="16200000">
              <a:off x="10115261" y="3935275"/>
              <a:ext cx="271872" cy="87178"/>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DE"/>
            </a:p>
          </p:txBody>
        </p:sp>
        <p:sp>
          <p:nvSpPr>
            <p:cNvPr id="72" name="Rechteck 71"/>
            <p:cNvSpPr/>
            <p:nvPr/>
          </p:nvSpPr>
          <p:spPr>
            <a:xfrm rot="16200000">
              <a:off x="9500542" y="4044360"/>
              <a:ext cx="53698" cy="87182"/>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DE"/>
            </a:p>
          </p:txBody>
        </p:sp>
        <p:sp>
          <p:nvSpPr>
            <p:cNvPr id="76" name="Rechteck 75"/>
            <p:cNvSpPr/>
            <p:nvPr/>
          </p:nvSpPr>
          <p:spPr>
            <a:xfrm rot="16200000">
              <a:off x="10323881" y="4510869"/>
              <a:ext cx="205300" cy="900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DE"/>
            </a:p>
          </p:txBody>
        </p:sp>
        <p:sp>
          <p:nvSpPr>
            <p:cNvPr id="77" name="Rechteck 76"/>
            <p:cNvSpPr/>
            <p:nvPr/>
          </p:nvSpPr>
          <p:spPr>
            <a:xfrm>
              <a:off x="10360560" y="4243566"/>
              <a:ext cx="278788" cy="93600"/>
            </a:xfrm>
            <a:prstGeom prst="rect">
              <a:avLst/>
            </a:prstGeom>
            <a:gradFill flip="none" rotWithShape="1">
              <a:gsLst>
                <a:gs pos="2000">
                  <a:schemeClr val="accent2">
                    <a:lumMod val="95000"/>
                    <a:lumOff val="5000"/>
                  </a:schemeClr>
                </a:gs>
                <a:gs pos="100000">
                  <a:schemeClr val="bg1"/>
                </a:gs>
              </a:gsLst>
              <a:lin ang="0" scaled="1"/>
              <a:tileRect/>
            </a:gra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DE"/>
            </a:p>
          </p:txBody>
        </p:sp>
      </p:grpSp>
      <p:grpSp>
        <p:nvGrpSpPr>
          <p:cNvPr id="153" name="Gruppieren 152"/>
          <p:cNvGrpSpPr/>
          <p:nvPr/>
        </p:nvGrpSpPr>
        <p:grpSpPr>
          <a:xfrm>
            <a:off x="9883866" y="4371843"/>
            <a:ext cx="465587" cy="522842"/>
            <a:chOff x="9915958" y="4189145"/>
            <a:chExt cx="465587" cy="522842"/>
          </a:xfrm>
        </p:grpSpPr>
        <p:sp>
          <p:nvSpPr>
            <p:cNvPr id="136" name="Richtungspfeil 135"/>
            <p:cNvSpPr/>
            <p:nvPr/>
          </p:nvSpPr>
          <p:spPr>
            <a:xfrm rot="16200000">
              <a:off x="9887331" y="4217772"/>
              <a:ext cx="522842" cy="465587"/>
            </a:xfrm>
            <a:prstGeom prst="homePlate">
              <a:avLst>
                <a:gd name="adj" fmla="val 52300"/>
              </a:avLst>
            </a:prstGeom>
            <a:solidFill>
              <a:schemeClr val="bg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pic>
          <p:nvPicPr>
            <p:cNvPr id="142" name="Grafik 141"/>
            <p:cNvPicPr>
              <a:picLocks noChangeAspect="1"/>
            </p:cNvPicPr>
            <p:nvPr/>
          </p:nvPicPr>
          <p:blipFill>
            <a:blip r:embed="rId8">
              <a:clrChange>
                <a:clrFrom>
                  <a:srgbClr val="5C8D20"/>
                </a:clrFrom>
                <a:clrTo>
                  <a:srgbClr val="5C8D20">
                    <a:alpha val="0"/>
                  </a:srgbClr>
                </a:clrTo>
              </a:clrChange>
            </a:blip>
            <a:stretch>
              <a:fillRect/>
            </a:stretch>
          </p:blipFill>
          <p:spPr>
            <a:xfrm>
              <a:off x="9977312" y="4383228"/>
              <a:ext cx="342879" cy="276941"/>
            </a:xfrm>
            <a:prstGeom prst="rect">
              <a:avLst/>
            </a:prstGeom>
            <a:solidFill>
              <a:srgbClr val="009900"/>
            </a:solidFill>
          </p:spPr>
        </p:pic>
      </p:grpSp>
    </p:spTree>
    <p:extLst>
      <p:ext uri="{BB962C8B-B14F-4D97-AF65-F5344CB8AC3E}">
        <p14:creationId xmlns:p14="http://schemas.microsoft.com/office/powerpoint/2010/main" val="12900777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a:xfrm>
            <a:off x="8804366" y="6043749"/>
            <a:ext cx="3004457" cy="9753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3" name="Grafik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6256" y="6134804"/>
            <a:ext cx="720000" cy="720000"/>
          </a:xfrm>
          <a:prstGeom prst="rect">
            <a:avLst/>
          </a:prstGeom>
        </p:spPr>
      </p:pic>
      <p:pic>
        <p:nvPicPr>
          <p:cNvPr id="14" name="Grafik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23373" y="6134804"/>
            <a:ext cx="722904" cy="720000"/>
          </a:xfrm>
          <a:prstGeom prst="rect">
            <a:avLst/>
          </a:prstGeom>
        </p:spPr>
      </p:pic>
      <p:pic>
        <p:nvPicPr>
          <p:cNvPr id="15" name="Grafik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53394" y="6136646"/>
            <a:ext cx="722904" cy="720000"/>
          </a:xfrm>
          <a:prstGeom prst="rect">
            <a:avLst/>
          </a:prstGeom>
        </p:spPr>
      </p:pic>
      <p:sp>
        <p:nvSpPr>
          <p:cNvPr id="2" name="Titel 1"/>
          <p:cNvSpPr>
            <a:spLocks noGrp="1"/>
          </p:cNvSpPr>
          <p:nvPr>
            <p:ph type="title"/>
          </p:nvPr>
        </p:nvSpPr>
        <p:spPr>
          <a:solidFill>
            <a:schemeClr val="bg1"/>
          </a:solidFill>
        </p:spPr>
        <p:txBody>
          <a:bodyPr>
            <a:normAutofit/>
          </a:bodyPr>
          <a:lstStyle/>
          <a:p>
            <a:pPr algn="ctr"/>
            <a:r>
              <a:rPr lang="de-DE" b="1" dirty="0">
                <a:solidFill>
                  <a:srgbClr val="5C8D20"/>
                </a:solidFill>
              </a:rPr>
              <a:t>Entwurf Trassenverlauf</a:t>
            </a:r>
          </a:p>
        </p:txBody>
      </p:sp>
      <p:pic>
        <p:nvPicPr>
          <p:cNvPr id="4" name="Grafik 3"/>
          <p:cNvPicPr>
            <a:picLocks noChangeAspect="1"/>
          </p:cNvPicPr>
          <p:nvPr/>
        </p:nvPicPr>
        <p:blipFill>
          <a:blip r:embed="rId6"/>
          <a:stretch>
            <a:fillRect/>
          </a:stretch>
        </p:blipFill>
        <p:spPr>
          <a:xfrm>
            <a:off x="2613134" y="1293948"/>
            <a:ext cx="7323968" cy="4585496"/>
          </a:xfrm>
          <a:prstGeom prst="rect">
            <a:avLst/>
          </a:prstGeom>
        </p:spPr>
      </p:pic>
    </p:spTree>
    <p:extLst>
      <p:ext uri="{BB962C8B-B14F-4D97-AF65-F5344CB8AC3E}">
        <p14:creationId xmlns:p14="http://schemas.microsoft.com/office/powerpoint/2010/main" val="26503802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b="1" dirty="0">
                <a:solidFill>
                  <a:srgbClr val="5C8D20"/>
                </a:solidFill>
              </a:rPr>
              <a:t>Beispiel für Verlegung</a:t>
            </a:r>
          </a:p>
        </p:txBody>
      </p:sp>
      <p:sp>
        <p:nvSpPr>
          <p:cNvPr id="6" name="AutoShape 2" descr="Bildergebnis für Pex Leitung"/>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8" name="Inhaltsplatzhalter 7"/>
          <p:cNvPicPr>
            <a:picLocks noGrp="1" noChangeAspect="1"/>
          </p:cNvPicPr>
          <p:nvPr>
            <p:ph sz="half" idx="1"/>
          </p:nvPr>
        </p:nvPicPr>
        <p:blipFill>
          <a:blip r:embed="rId2"/>
          <a:stretch>
            <a:fillRect/>
          </a:stretch>
        </p:blipFill>
        <p:spPr>
          <a:xfrm>
            <a:off x="2545701" y="1429207"/>
            <a:ext cx="7326086" cy="5215179"/>
          </a:xfrm>
          <a:prstGeom prst="rect">
            <a:avLst/>
          </a:prstGeom>
        </p:spPr>
      </p:pic>
      <p:pic>
        <p:nvPicPr>
          <p:cNvPr id="9" name="Grafik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6256" y="6134804"/>
            <a:ext cx="720000" cy="720000"/>
          </a:xfrm>
          <a:prstGeom prst="rect">
            <a:avLst/>
          </a:prstGeom>
        </p:spPr>
      </p:pic>
      <p:pic>
        <p:nvPicPr>
          <p:cNvPr id="10" name="Grafik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23373" y="6134804"/>
            <a:ext cx="722904" cy="720000"/>
          </a:xfrm>
          <a:prstGeom prst="rect">
            <a:avLst/>
          </a:prstGeom>
        </p:spPr>
      </p:pic>
      <p:pic>
        <p:nvPicPr>
          <p:cNvPr id="11" name="Grafik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53394" y="6136646"/>
            <a:ext cx="722904" cy="720000"/>
          </a:xfrm>
          <a:prstGeom prst="rect">
            <a:avLst/>
          </a:prstGeom>
        </p:spPr>
      </p:pic>
    </p:spTree>
    <p:extLst>
      <p:ext uri="{BB962C8B-B14F-4D97-AF65-F5344CB8AC3E}">
        <p14:creationId xmlns:p14="http://schemas.microsoft.com/office/powerpoint/2010/main" val="21665803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a:spLocks noGrp="1"/>
          </p:cNvSpPr>
          <p:nvPr>
            <p:ph type="title"/>
          </p:nvPr>
        </p:nvSpPr>
        <p:spPr/>
        <p:txBody>
          <a:bodyPr>
            <a:normAutofit/>
          </a:bodyPr>
          <a:lstStyle/>
          <a:p>
            <a:pPr algn="ctr"/>
            <a:r>
              <a:rPr lang="de-DE" b="1" dirty="0">
                <a:solidFill>
                  <a:srgbClr val="5C8D20"/>
                </a:solidFill>
              </a:rPr>
              <a:t>Die neue Heizzentrale:</a:t>
            </a:r>
          </a:p>
        </p:txBody>
      </p:sp>
      <p:sp>
        <p:nvSpPr>
          <p:cNvPr id="6" name="Inhaltsplatzhalter 5"/>
          <p:cNvSpPr>
            <a:spLocks noGrp="1"/>
          </p:cNvSpPr>
          <p:nvPr>
            <p:ph idx="1"/>
          </p:nvPr>
        </p:nvSpPr>
        <p:spPr/>
        <p:txBody>
          <a:bodyPr>
            <a:normAutofit fontScale="92500" lnSpcReduction="10000"/>
          </a:bodyPr>
          <a:lstStyle/>
          <a:p>
            <a:r>
              <a:rPr lang="de-DE" dirty="0">
                <a:solidFill>
                  <a:srgbClr val="5C8D20"/>
                </a:solidFill>
              </a:rPr>
              <a:t>Wärmeerzeugung: 	</a:t>
            </a:r>
          </a:p>
          <a:p>
            <a:pPr lvl="1"/>
            <a:r>
              <a:rPr lang="de-DE" sz="2800" dirty="0">
                <a:solidFill>
                  <a:srgbClr val="5C8D20"/>
                </a:solidFill>
              </a:rPr>
              <a:t>Blockheizkraftwerk an der Biogasanlage</a:t>
            </a:r>
          </a:p>
          <a:p>
            <a:pPr lvl="1"/>
            <a:endParaRPr lang="de-DE" sz="2800" dirty="0">
              <a:solidFill>
                <a:srgbClr val="5C8D20"/>
              </a:solidFill>
            </a:endParaRPr>
          </a:p>
          <a:p>
            <a:pPr lvl="1"/>
            <a:endParaRPr lang="de-DE" sz="2800" dirty="0">
              <a:solidFill>
                <a:srgbClr val="5C8D20"/>
              </a:solidFill>
            </a:endParaRPr>
          </a:p>
          <a:p>
            <a:pPr lvl="1"/>
            <a:r>
              <a:rPr lang="de-DE" sz="2800" dirty="0">
                <a:solidFill>
                  <a:srgbClr val="5C8D20"/>
                </a:solidFill>
              </a:rPr>
              <a:t>Holzhackschnitzel-Heizkessel zur </a:t>
            </a:r>
          </a:p>
          <a:p>
            <a:pPr lvl="1"/>
            <a:r>
              <a:rPr lang="de-DE" sz="2800" dirty="0">
                <a:solidFill>
                  <a:srgbClr val="5C8D20"/>
                </a:solidFill>
              </a:rPr>
              <a:t>Spitzenlastabdeckung</a:t>
            </a:r>
          </a:p>
          <a:p>
            <a:pPr lvl="1"/>
            <a:endParaRPr lang="de-DE" sz="2800" dirty="0">
              <a:solidFill>
                <a:srgbClr val="5C8D20"/>
              </a:solidFill>
            </a:endParaRPr>
          </a:p>
          <a:p>
            <a:pPr lvl="1"/>
            <a:endParaRPr lang="de-DE" sz="2800" dirty="0">
              <a:solidFill>
                <a:srgbClr val="5C8D20"/>
              </a:solidFill>
            </a:endParaRPr>
          </a:p>
          <a:p>
            <a:pPr lvl="1"/>
            <a:r>
              <a:rPr lang="de-DE" sz="2800" dirty="0">
                <a:solidFill>
                  <a:srgbClr val="5C8D20"/>
                </a:solidFill>
              </a:rPr>
              <a:t>Zudem die Errichtung eines Pufferspeichers</a:t>
            </a:r>
          </a:p>
          <a:p>
            <a:pPr lvl="1"/>
            <a:r>
              <a:rPr lang="de-DE" sz="2800" dirty="0">
                <a:solidFill>
                  <a:srgbClr val="5C8D20"/>
                </a:solidFill>
              </a:rPr>
              <a:t> zur Speicherung nicht genutzter Energie und </a:t>
            </a:r>
          </a:p>
          <a:p>
            <a:pPr lvl="1"/>
            <a:r>
              <a:rPr lang="de-DE" sz="2800" dirty="0">
                <a:solidFill>
                  <a:srgbClr val="5C8D20"/>
                </a:solidFill>
              </a:rPr>
              <a:t>zur Abdeckung von Spitzenlasten</a:t>
            </a:r>
          </a:p>
          <a:p>
            <a:pPr lvl="1"/>
            <a:endParaRPr lang="de-DE" sz="2800" dirty="0">
              <a:solidFill>
                <a:srgbClr val="5C8D20"/>
              </a:solidFill>
            </a:endParaRPr>
          </a:p>
          <a:p>
            <a:pPr lvl="1"/>
            <a:endParaRPr lang="de-DE" dirty="0">
              <a:solidFill>
                <a:srgbClr val="5C8D20"/>
              </a:solidFill>
            </a:endParaRPr>
          </a:p>
        </p:txBody>
      </p:sp>
      <p:pic>
        <p:nvPicPr>
          <p:cNvPr id="7" name="Grafi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96256" y="6134804"/>
            <a:ext cx="720000" cy="720000"/>
          </a:xfrm>
          <a:prstGeom prst="rect">
            <a:avLst/>
          </a:prstGeom>
        </p:spPr>
      </p:pic>
      <p:pic>
        <p:nvPicPr>
          <p:cNvPr id="8" name="Grafi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3373" y="6134804"/>
            <a:ext cx="722904" cy="720000"/>
          </a:xfrm>
          <a:prstGeom prst="rect">
            <a:avLst/>
          </a:prstGeom>
        </p:spPr>
      </p:pic>
      <p:pic>
        <p:nvPicPr>
          <p:cNvPr id="9" name="Grafik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3394" y="6136646"/>
            <a:ext cx="722904" cy="720000"/>
          </a:xfrm>
          <a:prstGeom prst="rect">
            <a:avLst/>
          </a:prstGeom>
        </p:spPr>
      </p:pic>
      <p:sp>
        <p:nvSpPr>
          <p:cNvPr id="2" name="AutoShape 2" descr="Bildergebnis für schnell motor BHKW"/>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 name="AutoShape 4" descr="Bildergebnis für schnell motor BHKW"/>
          <p:cNvSpPr>
            <a:spLocks noChangeAspect="1" noChangeArrowheads="1"/>
          </p:cNvSpPr>
          <p:nvPr/>
        </p:nvSpPr>
        <p:spPr bwMode="auto">
          <a:xfrm>
            <a:off x="120650" y="15875"/>
            <a:ext cx="2317750" cy="143818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4" name="AutoShape 6" descr="Bildergebnis für schnell motor BHKW"/>
          <p:cNvSpPr>
            <a:spLocks noChangeAspect="1" noChangeArrowheads="1"/>
          </p:cNvSpPr>
          <p:nvPr/>
        </p:nvSpPr>
        <p:spPr bwMode="auto">
          <a:xfrm>
            <a:off x="9518573" y="18256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3" name="Textfeld 12"/>
          <p:cNvSpPr txBox="1"/>
          <p:nvPr/>
        </p:nvSpPr>
        <p:spPr>
          <a:xfrm>
            <a:off x="8691155" y="1619794"/>
            <a:ext cx="2624696" cy="1482590"/>
          </a:xfrm>
          <a:prstGeom prst="rect">
            <a:avLst/>
          </a:prstGeom>
          <a:noFill/>
        </p:spPr>
        <p:txBody>
          <a:bodyPr wrap="square" rtlCol="0">
            <a:spAutoFit/>
          </a:bodyPr>
          <a:lstStyle/>
          <a:p>
            <a:endParaRPr lang="de-DE" dirty="0"/>
          </a:p>
        </p:txBody>
      </p:sp>
      <p:pic>
        <p:nvPicPr>
          <p:cNvPr id="14" name="Grafik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92452" y="1614242"/>
            <a:ext cx="1823804" cy="1213658"/>
          </a:xfrm>
          <a:prstGeom prst="rect">
            <a:avLst/>
          </a:prstGeom>
        </p:spPr>
      </p:pic>
      <p:pic>
        <p:nvPicPr>
          <p:cNvPr id="19" name="Grafik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38571" y="3053169"/>
            <a:ext cx="1470799" cy="1050571"/>
          </a:xfrm>
          <a:prstGeom prst="rect">
            <a:avLst/>
          </a:prstGeom>
        </p:spPr>
      </p:pic>
      <p:pic>
        <p:nvPicPr>
          <p:cNvPr id="22" name="Grafik 2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95096" y="4589741"/>
            <a:ext cx="1528277" cy="1146208"/>
          </a:xfrm>
          <a:prstGeom prst="rect">
            <a:avLst/>
          </a:prstGeom>
        </p:spPr>
      </p:pic>
    </p:spTree>
    <p:extLst>
      <p:ext uri="{BB962C8B-B14F-4D97-AF65-F5344CB8AC3E}">
        <p14:creationId xmlns:p14="http://schemas.microsoft.com/office/powerpoint/2010/main" val="37359853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b="1" dirty="0">
                <a:solidFill>
                  <a:srgbClr val="5C8D20"/>
                </a:solidFill>
              </a:rPr>
              <a:t>Der Nutzen:</a:t>
            </a:r>
          </a:p>
        </p:txBody>
      </p:sp>
      <p:sp>
        <p:nvSpPr>
          <p:cNvPr id="3" name="Inhaltsplatzhalter 2"/>
          <p:cNvSpPr>
            <a:spLocks noGrp="1"/>
          </p:cNvSpPr>
          <p:nvPr>
            <p:ph idx="1"/>
          </p:nvPr>
        </p:nvSpPr>
        <p:spPr/>
        <p:txBody>
          <a:bodyPr anchor="ctr"/>
          <a:lstStyle/>
          <a:p>
            <a:r>
              <a:rPr lang="de-DE" dirty="0">
                <a:solidFill>
                  <a:srgbClr val="5C8D20"/>
                </a:solidFill>
              </a:rPr>
              <a:t>moderne, preiswerte Wärmeversorgung aus regenerativen Energiequellen</a:t>
            </a:r>
          </a:p>
          <a:p>
            <a:r>
              <a:rPr lang="de-DE" dirty="0">
                <a:solidFill>
                  <a:srgbClr val="5C8D20"/>
                </a:solidFill>
              </a:rPr>
              <a:t>Aktuell hohe Förderungen für Nahwärmenetze</a:t>
            </a:r>
          </a:p>
          <a:p>
            <a:r>
              <a:rPr lang="de-DE" dirty="0">
                <a:solidFill>
                  <a:srgbClr val="5C8D20"/>
                </a:solidFill>
              </a:rPr>
              <a:t>Unabhängigkeit von den Preisschwankungen fossiler* Energieträger</a:t>
            </a:r>
          </a:p>
          <a:p>
            <a:r>
              <a:rPr lang="de-DE" dirty="0">
                <a:solidFill>
                  <a:srgbClr val="5C8D20"/>
                </a:solidFill>
              </a:rPr>
              <a:t>Evtl. notwendiger Kesseltausch (Austauschpflicht EnEV) entfällt</a:t>
            </a:r>
          </a:p>
          <a:p>
            <a:r>
              <a:rPr lang="de-DE" dirty="0">
                <a:solidFill>
                  <a:srgbClr val="5C8D20"/>
                </a:solidFill>
              </a:rPr>
              <a:t>Mehr Platz und weniger Lärm im Heizungsraum</a:t>
            </a:r>
          </a:p>
          <a:p>
            <a:r>
              <a:rPr lang="de-DE" dirty="0">
                <a:solidFill>
                  <a:srgbClr val="5C8D20"/>
                </a:solidFill>
              </a:rPr>
              <a:t>Kein Aufwand für den Schornsteinfeger mehr</a:t>
            </a:r>
          </a:p>
        </p:txBody>
      </p:sp>
      <p:sp>
        <p:nvSpPr>
          <p:cNvPr id="4" name="Textfeld 3"/>
          <p:cNvSpPr txBox="1"/>
          <p:nvPr/>
        </p:nvSpPr>
        <p:spPr>
          <a:xfrm>
            <a:off x="524692" y="6311900"/>
            <a:ext cx="10515600" cy="307777"/>
          </a:xfrm>
          <a:prstGeom prst="rect">
            <a:avLst/>
          </a:prstGeom>
          <a:noFill/>
        </p:spPr>
        <p:txBody>
          <a:bodyPr wrap="square" rtlCol="0">
            <a:spAutoFit/>
          </a:bodyPr>
          <a:lstStyle/>
          <a:p>
            <a:r>
              <a:rPr lang="de-DE" sz="1400" dirty="0">
                <a:solidFill>
                  <a:srgbClr val="5C8D20"/>
                </a:solidFill>
              </a:rPr>
              <a:t>* Heizöl, Erdgas</a:t>
            </a:r>
          </a:p>
        </p:txBody>
      </p:sp>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96256" y="6134804"/>
            <a:ext cx="720000" cy="720000"/>
          </a:xfrm>
          <a:prstGeom prst="rect">
            <a:avLst/>
          </a:prstGeom>
        </p:spPr>
      </p:pic>
      <p:pic>
        <p:nvPicPr>
          <p:cNvPr id="6" name="Grafi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3373" y="6134804"/>
            <a:ext cx="722904" cy="720000"/>
          </a:xfrm>
          <a:prstGeom prst="rect">
            <a:avLst/>
          </a:prstGeom>
        </p:spPr>
      </p:pic>
      <p:pic>
        <p:nvPicPr>
          <p:cNvPr id="7" name="Grafik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3394" y="6136646"/>
            <a:ext cx="722904" cy="720000"/>
          </a:xfrm>
          <a:prstGeom prst="rect">
            <a:avLst/>
          </a:prstGeom>
        </p:spPr>
      </p:pic>
    </p:spTree>
    <p:extLst>
      <p:ext uri="{BB962C8B-B14F-4D97-AF65-F5344CB8AC3E}">
        <p14:creationId xmlns:p14="http://schemas.microsoft.com/office/powerpoint/2010/main" val="41735721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b="1" dirty="0">
                <a:solidFill>
                  <a:srgbClr val="5C8D20"/>
                </a:solidFill>
              </a:rPr>
              <a:t>Hausanschluss Übergabestation</a:t>
            </a:r>
          </a:p>
        </p:txBody>
      </p:sp>
      <p:sp>
        <p:nvSpPr>
          <p:cNvPr id="4" name="Textfeld 3"/>
          <p:cNvSpPr txBox="1"/>
          <p:nvPr/>
        </p:nvSpPr>
        <p:spPr>
          <a:xfrm>
            <a:off x="4148035" y="1489871"/>
            <a:ext cx="4186068" cy="830997"/>
          </a:xfrm>
          <a:prstGeom prst="rect">
            <a:avLst/>
          </a:prstGeom>
          <a:noFill/>
        </p:spPr>
        <p:txBody>
          <a:bodyPr wrap="square" rtlCol="0">
            <a:spAutoFit/>
          </a:bodyPr>
          <a:lstStyle/>
          <a:p>
            <a:pPr algn="ctr"/>
            <a:r>
              <a:rPr lang="de-DE" sz="2400" dirty="0">
                <a:solidFill>
                  <a:srgbClr val="5C8D20"/>
                </a:solidFill>
              </a:rPr>
              <a:t>Beispiel einer Übergabestation Wandhängend         </a:t>
            </a:r>
          </a:p>
        </p:txBody>
      </p:sp>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96256" y="6134804"/>
            <a:ext cx="720000" cy="720000"/>
          </a:xfrm>
          <a:prstGeom prst="rect">
            <a:avLst/>
          </a:prstGeom>
        </p:spPr>
      </p:pic>
      <p:pic>
        <p:nvPicPr>
          <p:cNvPr id="6" name="Grafi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3373" y="6134804"/>
            <a:ext cx="722904" cy="720000"/>
          </a:xfrm>
          <a:prstGeom prst="rect">
            <a:avLst/>
          </a:prstGeom>
        </p:spPr>
      </p:pic>
      <p:pic>
        <p:nvPicPr>
          <p:cNvPr id="7" name="Grafik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3394" y="6136646"/>
            <a:ext cx="722904" cy="720000"/>
          </a:xfrm>
          <a:prstGeom prst="rect">
            <a:avLst/>
          </a:prstGeom>
        </p:spPr>
      </p:pic>
      <p:pic>
        <p:nvPicPr>
          <p:cNvPr id="9" name="Inhaltsplatzhalter 8"/>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bwMode="auto">
          <a:xfrm>
            <a:off x="4299377" y="2495974"/>
            <a:ext cx="4233639" cy="3638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60611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0</TotalTime>
  <Words>716</Words>
  <Application>Microsoft Office PowerPoint</Application>
  <PresentationFormat>Breitbild</PresentationFormat>
  <Paragraphs>283</Paragraphs>
  <Slides>28</Slides>
  <Notes>5</Notes>
  <HiddenSlides>1</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28</vt:i4>
      </vt:variant>
    </vt:vector>
  </HeadingPairs>
  <TitlesOfParts>
    <vt:vector size="32" baseType="lpstr">
      <vt:lpstr>Arial</vt:lpstr>
      <vt:lpstr>Calibri</vt:lpstr>
      <vt:lpstr>Calibri Light</vt:lpstr>
      <vt:lpstr>Office Theme</vt:lpstr>
      <vt:lpstr>PowerPoint-Präsentation</vt:lpstr>
      <vt:lpstr>PowerPoint-Präsentation</vt:lpstr>
      <vt:lpstr>Was ist Nahwärme</vt:lpstr>
      <vt:lpstr>Die Idee: Regenerative Wärme für den südosten Ostbeverns!</vt:lpstr>
      <vt:lpstr>Entwurf Trassenverlauf</vt:lpstr>
      <vt:lpstr>Beispiel für Verlegung</vt:lpstr>
      <vt:lpstr>Die neue Heizzentrale:</vt:lpstr>
      <vt:lpstr>Der Nutzen:</vt:lpstr>
      <vt:lpstr>Hausanschluss Übergabestation</vt:lpstr>
      <vt:lpstr>Technische Daten </vt:lpstr>
      <vt:lpstr>Vorteile der Übergabestationen</vt:lpstr>
      <vt:lpstr>Beispiele für montierte Stationen </vt:lpstr>
      <vt:lpstr>Beispiele für montierte Stationen </vt:lpstr>
      <vt:lpstr>Beispiele für montierte Stationen </vt:lpstr>
      <vt:lpstr>Beispiele für montierte Stationen </vt:lpstr>
      <vt:lpstr>Angebot:</vt:lpstr>
      <vt:lpstr> </vt:lpstr>
      <vt:lpstr> </vt:lpstr>
      <vt:lpstr>Die Vorgehensweise:</vt:lpstr>
      <vt:lpstr>Der Fragebogen Ihre Angaben. </vt:lpstr>
      <vt:lpstr>Erläuterungen zum Fragebogen. </vt:lpstr>
      <vt:lpstr>Erläuterungen zum Fragebogen. </vt:lpstr>
      <vt:lpstr>Erläuterungen zum Fragebogen. </vt:lpstr>
      <vt:lpstr>Erläuterungen zum Fragebogen. </vt:lpstr>
      <vt:lpstr>Erläuterungen zum Fragebogen. </vt:lpstr>
      <vt:lpstr>Die Vorgehensweise:</vt:lpstr>
      <vt:lpstr>PowerPoint-Präsentation</vt:lpstr>
      <vt:lpstr>Jetzt ist Zeit für Ihre Fragen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Luiza Wasser</dc:creator>
  <cp:lastModifiedBy>Robert Wasser</cp:lastModifiedBy>
  <cp:revision>408</cp:revision>
  <cp:lastPrinted>2015-08-28T17:36:46Z</cp:lastPrinted>
  <dcterms:created xsi:type="dcterms:W3CDTF">2014-04-15T11:49:46Z</dcterms:created>
  <dcterms:modified xsi:type="dcterms:W3CDTF">2016-06-20T13:07:28Z</dcterms:modified>
</cp:coreProperties>
</file>